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60" r:id="rId5"/>
    <p:sldId id="265" r:id="rId6"/>
    <p:sldId id="259" r:id="rId7"/>
    <p:sldId id="261" r:id="rId8"/>
    <p:sldId id="262" r:id="rId9"/>
    <p:sldId id="263" r:id="rId10"/>
    <p:sldId id="264"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omfortaa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7746" autoAdjust="0"/>
  </p:normalViewPr>
  <p:slideViewPr>
    <p:cSldViewPr>
      <p:cViewPr varScale="1">
        <p:scale>
          <a:sx n="30" d="100"/>
          <a:sy n="30" d="100"/>
        </p:scale>
        <p:origin x="14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238BC-D9C0-4C22-95CB-F37AF2DB02EE}" type="datetimeFigureOut">
              <a:rPr lang="fi-FI" smtClean="0"/>
              <a:t>3.5.2021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591C7-E204-427A-BA44-31665D75E8EE}" type="slidenum">
              <a:rPr lang="fi-FI" smtClean="0"/>
              <a:t>‹#›</a:t>
            </a:fld>
            <a:endParaRPr lang="fi-FI"/>
          </a:p>
        </p:txBody>
      </p:sp>
    </p:spTree>
    <p:extLst>
      <p:ext uri="{BB962C8B-B14F-4D97-AF65-F5344CB8AC3E}">
        <p14:creationId xmlns:p14="http://schemas.microsoft.com/office/powerpoint/2010/main" val="134321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dirty="0">
                <a:solidFill>
                  <a:srgbClr val="000000"/>
                </a:solidFill>
                <a:effectLst/>
                <a:latin typeface="Calibri" panose="020F0502020204030204" pitchFamily="34" charset="0"/>
              </a:rPr>
              <a:t>*</a:t>
            </a:r>
            <a:r>
              <a:rPr lang="sv-SE" sz="1800" b="0" i="0" u="none" strike="noStrike" dirty="0" err="1">
                <a:solidFill>
                  <a:srgbClr val="000000"/>
                </a:solidFill>
                <a:effectLst/>
                <a:latin typeface="Calibri" panose="020F0502020204030204" pitchFamily="34" charset="0"/>
              </a:rPr>
              <a:t>toim</a:t>
            </a:r>
            <a:r>
              <a:rPr lang="sv-SE" sz="1800" b="0" i="0" u="none" strike="noStrike" dirty="0">
                <a:solidFill>
                  <a:srgbClr val="000000"/>
                </a:solidFill>
                <a:effectLst/>
                <a:latin typeface="Calibri" panose="020F0502020204030204" pitchFamily="34" charset="0"/>
              </a:rPr>
              <a:t>. </a:t>
            </a:r>
            <a:r>
              <a:rPr lang="sv-SE" sz="1800" b="0" i="0" u="none" strike="noStrike" dirty="0" err="1">
                <a:solidFill>
                  <a:srgbClr val="000000"/>
                </a:solidFill>
                <a:effectLst/>
                <a:latin typeface="Calibri" panose="020F0502020204030204" pitchFamily="34" charset="0"/>
              </a:rPr>
              <a:t>huom</a:t>
            </a:r>
            <a:r>
              <a:rPr lang="sv-SE" sz="1800" b="0" i="0" u="none" strike="noStrike" dirty="0">
                <a:solidFill>
                  <a:srgbClr val="000000"/>
                </a:solidFill>
                <a:effectLst/>
                <a:latin typeface="Calibri" panose="020F0502020204030204" pitchFamily="34" charset="0"/>
              </a:rPr>
              <a:t>: </a:t>
            </a:r>
            <a:r>
              <a:rPr lang="sv-SE" sz="1800" b="0" i="0" u="none" strike="noStrike" dirty="0" err="1">
                <a:solidFill>
                  <a:srgbClr val="000000"/>
                </a:solidFill>
                <a:effectLst/>
                <a:latin typeface="Calibri" panose="020F0502020204030204" pitchFamily="34" charset="0"/>
              </a:rPr>
              <a:t>rinnat</a:t>
            </a:r>
            <a:r>
              <a:rPr lang="sv-SE" sz="1800" b="0" i="0" u="none" strike="noStrike" dirty="0">
                <a:solidFill>
                  <a:srgbClr val="000000"/>
                </a:solidFill>
                <a:effectLst/>
                <a:latin typeface="Calibri" panose="020F0502020204030204" pitchFamily="34" charset="0"/>
              </a:rPr>
              <a:t>= lat. </a:t>
            </a:r>
            <a:r>
              <a:rPr lang="sv-SE" sz="1800" b="0" i="1" u="none" strike="noStrike" dirty="0">
                <a:solidFill>
                  <a:srgbClr val="000000"/>
                </a:solidFill>
                <a:effectLst/>
                <a:latin typeface="Calibri" panose="020F0502020204030204" pitchFamily="34" charset="0"/>
              </a:rPr>
              <a:t>mamma</a:t>
            </a:r>
            <a:endParaRPr lang="sv-SE" sz="1800" b="0" i="0" u="none" strike="noStrike" dirty="0">
              <a:solidFill>
                <a:srgbClr val="000000"/>
              </a:solidFill>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3</a:t>
            </a:fld>
            <a:endParaRPr lang="fi-FI"/>
          </a:p>
        </p:txBody>
      </p:sp>
    </p:spTree>
    <p:extLst>
      <p:ext uri="{BB962C8B-B14F-4D97-AF65-F5344CB8AC3E}">
        <p14:creationId xmlns:p14="http://schemas.microsoft.com/office/powerpoint/2010/main" val="416521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dirty="0">
                <a:solidFill>
                  <a:srgbClr val="000000"/>
                </a:solidFill>
                <a:latin typeface="Calibri"/>
                <a:cs typeface="Calibri"/>
              </a:rPr>
              <a:t>*</a:t>
            </a:r>
            <a:r>
              <a:rPr lang="fi-FI" sz="1800" b="0" i="0" u="none" strike="noStrike" dirty="0" err="1">
                <a:solidFill>
                  <a:srgbClr val="000000"/>
                </a:solidFill>
                <a:effectLst/>
                <a:latin typeface="Calibri"/>
                <a:cs typeface="Calibri"/>
              </a:rPr>
              <a:t>Mamakortissa</a:t>
            </a:r>
            <a:r>
              <a:rPr lang="fi-FI" sz="1800" b="0" i="0" u="none" strike="noStrike" dirty="0">
                <a:solidFill>
                  <a:srgbClr val="000000"/>
                </a:solidFill>
                <a:effectLst/>
                <a:latin typeface="Calibri"/>
                <a:cs typeface="Calibri"/>
              </a:rPr>
              <a:t> kuvat ja päivyri omatarkkailutekniikan ja sen säännöllisyyden muistuttamiseksi </a:t>
            </a:r>
            <a:endParaRPr lang="fi-FI" b="0" dirty="0">
              <a:effectLst/>
              <a:latin typeface="Calibri"/>
              <a:cs typeface="Calibri"/>
            </a:endParaRPr>
          </a:p>
          <a:p>
            <a:br>
              <a:rPr lang="fi-FI" dirty="0"/>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5</a:t>
            </a:fld>
            <a:endParaRPr lang="fi-FI"/>
          </a:p>
        </p:txBody>
      </p:sp>
    </p:spTree>
    <p:extLst>
      <p:ext uri="{BB962C8B-B14F-4D97-AF65-F5344CB8AC3E}">
        <p14:creationId xmlns:p14="http://schemas.microsoft.com/office/powerpoint/2010/main" val="301041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b="0" i="0" u="none" strike="noStrike" dirty="0">
                <a:solidFill>
                  <a:srgbClr val="000000"/>
                </a:solidFill>
                <a:effectLst/>
                <a:latin typeface="Calibri" panose="020F0502020204030204" pitchFamily="34" charset="0"/>
              </a:rPr>
              <a:t>*Perustajina </a:t>
            </a:r>
            <a:r>
              <a:rPr lang="fi-FI" sz="1800" b="0" i="0" u="none" strike="noStrike" dirty="0" err="1">
                <a:solidFill>
                  <a:srgbClr val="000000"/>
                </a:solidFill>
                <a:effectLst/>
                <a:latin typeface="Calibri" panose="020F0502020204030204" pitchFamily="34" charset="0"/>
              </a:rPr>
              <a:t>Gästrin</a:t>
            </a:r>
            <a:r>
              <a:rPr lang="fi-FI" sz="1800" b="0" i="0" u="none" strike="noStrike" dirty="0">
                <a:solidFill>
                  <a:srgbClr val="000000"/>
                </a:solidFill>
                <a:effectLst/>
                <a:latin typeface="Calibri" panose="020F0502020204030204" pitchFamily="34" charset="0"/>
              </a:rPr>
              <a:t>, Marttaliitto, </a:t>
            </a:r>
            <a:r>
              <a:rPr lang="fi-FI" sz="1800" b="0" i="0" u="none" strike="noStrike" dirty="0" err="1">
                <a:solidFill>
                  <a:srgbClr val="000000"/>
                </a:solidFill>
                <a:effectLst/>
                <a:latin typeface="Calibri" panose="020F0502020204030204" pitchFamily="34" charset="0"/>
              </a:rPr>
              <a:t>Finlands</a:t>
            </a:r>
            <a:r>
              <a:rPr lang="fi-FI" sz="1800" b="0" i="0" u="none" strike="noStrike" dirty="0">
                <a:solidFill>
                  <a:srgbClr val="000000"/>
                </a:solidFill>
                <a:effectLst/>
                <a:latin typeface="Calibri" panose="020F0502020204030204" pitchFamily="34" charset="0"/>
              </a:rPr>
              <a:t> </a:t>
            </a:r>
            <a:r>
              <a:rPr lang="fi-FI" sz="1800" b="0" i="0" u="none" strike="noStrike" dirty="0" err="1">
                <a:solidFill>
                  <a:srgbClr val="000000"/>
                </a:solidFill>
                <a:effectLst/>
                <a:latin typeface="Calibri" panose="020F0502020204030204" pitchFamily="34" charset="0"/>
              </a:rPr>
              <a:t>svenska</a:t>
            </a:r>
            <a:r>
              <a:rPr lang="fi-FI" sz="1800" b="0" i="0" u="none" strike="noStrike" dirty="0">
                <a:solidFill>
                  <a:srgbClr val="000000"/>
                </a:solidFill>
                <a:effectLst/>
                <a:latin typeface="Calibri" panose="020F0502020204030204" pitchFamily="34" charset="0"/>
              </a:rPr>
              <a:t> </a:t>
            </a:r>
            <a:r>
              <a:rPr lang="fi-FI" sz="1800" b="0" i="0" u="none" strike="noStrike" dirty="0" err="1">
                <a:solidFill>
                  <a:srgbClr val="000000"/>
                </a:solidFill>
                <a:effectLst/>
                <a:latin typeface="Calibri" panose="020F0502020204030204" pitchFamily="34" charset="0"/>
              </a:rPr>
              <a:t>Marthaförbund</a:t>
            </a:r>
            <a:r>
              <a:rPr lang="fi-FI" sz="1800" b="0" i="0" u="none" strike="noStrike" dirty="0">
                <a:solidFill>
                  <a:srgbClr val="000000"/>
                </a:solidFill>
                <a:effectLst/>
                <a:latin typeface="Calibri" panose="020F0502020204030204" pitchFamily="34" charset="0"/>
              </a:rPr>
              <a:t>, Naisjärjestöjen keskusliitto ja muutamat muut naisjärjestöt</a:t>
            </a:r>
            <a:endParaRPr lang="fi-FI" b="0" dirty="0">
              <a:effectLst/>
            </a:endParaRPr>
          </a:p>
          <a:p>
            <a:br>
              <a:rPr lang="fi-FI" dirty="0"/>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8</a:t>
            </a:fld>
            <a:endParaRPr lang="fi-FI"/>
          </a:p>
        </p:txBody>
      </p:sp>
    </p:spTree>
    <p:extLst>
      <p:ext uri="{BB962C8B-B14F-4D97-AF65-F5344CB8AC3E}">
        <p14:creationId xmlns:p14="http://schemas.microsoft.com/office/powerpoint/2010/main" val="20379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b="1" i="0" u="none" strike="noStrike" dirty="0">
                <a:solidFill>
                  <a:srgbClr val="7D057F"/>
                </a:solidFill>
                <a:effectLst/>
                <a:latin typeface="Calibri" panose="020F0502020204030204" pitchFamily="34" charset="0"/>
              </a:rPr>
              <a:t>MATERIAALI</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Tarjoamme julisteita, kortteja ja esitteitä rintojen omatarkkailusta. Voit ladata materiaalejamme käyttöösi tai tilata niitä verkkosivuiltamme. Materiaalin tilaus on maksutonta Suomen sisällä. Suosituin tuotteemme, omatarkkailukortti, on tilattavissa tai ladattavissa useilla eri kielillä.</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VIDEOT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Tarjoamme videoita, joissa kannustamme ja opastamme rintojen omatarkkailuun. Videot ovat vapaassa käytössä, kunhan tekijä on mainittu.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ASIANTUNTIJA</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Tilaa asiantuntijamme tapahtumaasi.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OPASTUSTILAISUUS</a:t>
            </a:r>
            <a:endParaRPr lang="fi-FI" b="0" dirty="0">
              <a:effectLst/>
            </a:endParaRPr>
          </a:p>
          <a:p>
            <a:pPr rtl="0">
              <a:spcBef>
                <a:spcPts val="0"/>
              </a:spcBef>
              <a:spcAft>
                <a:spcPts val="0"/>
              </a:spcAft>
            </a:pPr>
            <a:r>
              <a:rPr lang="fi-FI" sz="1800" b="0" i="0" u="none" strike="noStrike" dirty="0">
                <a:solidFill>
                  <a:srgbClr val="7D057F"/>
                </a:solidFill>
                <a:effectLst/>
                <a:latin typeface="Calibri"/>
                <a:cs typeface="Calibri"/>
              </a:rPr>
              <a:t>Opastustilaisuuksissamme kerromme miksi omatarkkailu on tärkeää ja miten se tehdään. Tilaisuuden voi tilata mille tahansa ryhmälle.</a:t>
            </a:r>
            <a:endParaRPr lang="fi-FI" b="0" dirty="0">
              <a:effectLst/>
              <a:latin typeface="Calibri"/>
              <a:cs typeface="Calibri"/>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UUTISKIRJE</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Uutiskirjeestämme saat tietoa omatarkkailusta, rintojen terveydestä, rintasyövästä sekä yhdistyksemme viimeisimmät kuulumiset. Tilaa uutiskirje osoitteessa www.tunnerintasi.fi/palvelut/uutiskirje</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VERKKOSIVUT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Verkkosivuillemme www.tunnerintasi.fi olemme koonneet tietoa rintasyövästä, rintasyövän varhaistoteamisesta sekä rintojen omatarkkailusta. Sieltä löydät myös kattavasti tietoa palveluistamme sekä yhdistyksen toiminnasta.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SOME-KANAVAT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Seuraa meitä sosiaalisessa mediassa! Löydät meidät sekä Facebookista, Twitteristä, </a:t>
            </a:r>
            <a:r>
              <a:rPr lang="fi-FI" sz="1800" b="0" i="0" u="none" strike="noStrike" dirty="0" err="1">
                <a:solidFill>
                  <a:srgbClr val="7D057F"/>
                </a:solidFill>
                <a:effectLst/>
                <a:latin typeface="Calibri" panose="020F0502020204030204" pitchFamily="34" charset="0"/>
              </a:rPr>
              <a:t>LinkedInistä</a:t>
            </a:r>
            <a:r>
              <a:rPr lang="fi-FI" sz="1800" b="0" i="0" u="none" strike="noStrike" dirty="0">
                <a:solidFill>
                  <a:srgbClr val="7D057F"/>
                </a:solidFill>
                <a:effectLst/>
                <a:latin typeface="Calibri" panose="020F0502020204030204" pitchFamily="34" charset="0"/>
              </a:rPr>
              <a:t>, Instagramista, </a:t>
            </a:r>
            <a:r>
              <a:rPr lang="fi-FI" sz="1800" b="0" i="0" u="none" strike="noStrike" dirty="0" err="1">
                <a:solidFill>
                  <a:srgbClr val="7D057F"/>
                </a:solidFill>
                <a:effectLst/>
                <a:latin typeface="Calibri" panose="020F0502020204030204" pitchFamily="34" charset="0"/>
              </a:rPr>
              <a:t>Youtubesta</a:t>
            </a:r>
            <a:r>
              <a:rPr lang="fi-FI" sz="1800" b="0" i="0" u="none" strike="noStrike" dirty="0">
                <a:solidFill>
                  <a:srgbClr val="7D057F"/>
                </a:solidFill>
                <a:effectLst/>
                <a:latin typeface="Calibri" panose="020F0502020204030204" pitchFamily="34" charset="0"/>
              </a:rPr>
              <a:t> ja </a:t>
            </a:r>
            <a:r>
              <a:rPr lang="fi-FI" sz="1800" b="0" i="0" u="none" strike="noStrike" dirty="0" err="1">
                <a:solidFill>
                  <a:srgbClr val="7D057F"/>
                </a:solidFill>
                <a:effectLst/>
                <a:latin typeface="Calibri" panose="020F0502020204030204" pitchFamily="34" charset="0"/>
              </a:rPr>
              <a:t>Tiktokista</a:t>
            </a:r>
            <a:r>
              <a:rPr lang="fi-FI" sz="1800" b="0" i="0" u="none" strike="noStrike" dirty="0">
                <a:solidFill>
                  <a:srgbClr val="7D057F"/>
                </a:solidFill>
                <a:effectLst/>
                <a:latin typeface="Calibri" panose="020F0502020204030204" pitchFamily="34" charset="0"/>
              </a:rPr>
              <a:t> tunnisteella @tunnerintasi.</a:t>
            </a:r>
            <a:endParaRPr lang="fi-FI" b="0" dirty="0">
              <a:effectLst/>
            </a:endParaRPr>
          </a:p>
          <a:p>
            <a:br>
              <a:rPr lang="fi-FI" b="0" dirty="0">
                <a:effectLst/>
              </a:rPr>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9</a:t>
            </a:fld>
            <a:endParaRPr lang="fi-FI"/>
          </a:p>
        </p:txBody>
      </p:sp>
    </p:spTree>
    <p:extLst>
      <p:ext uri="{BB962C8B-B14F-4D97-AF65-F5344CB8AC3E}">
        <p14:creationId xmlns:p14="http://schemas.microsoft.com/office/powerpoint/2010/main" val="204862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C3E4"/>
        </a:solidFill>
        <a:effectLst/>
      </p:bgPr>
    </p:bg>
    <p:spTree>
      <p:nvGrpSpPr>
        <p:cNvPr id="1" name=""/>
        <p:cNvGrpSpPr/>
        <p:nvPr/>
      </p:nvGrpSpPr>
      <p:grpSpPr>
        <a:xfrm>
          <a:off x="0" y="0"/>
          <a:ext cx="0" cy="0"/>
          <a:chOff x="0" y="0"/>
          <a:chExt cx="0" cy="0"/>
        </a:xfrm>
      </p:grpSpPr>
      <p:sp>
        <p:nvSpPr>
          <p:cNvPr id="2" name="AutoShape 2"/>
          <p:cNvSpPr/>
          <p:nvPr/>
        </p:nvSpPr>
        <p:spPr>
          <a:xfrm>
            <a:off x="-381000" y="-419100"/>
            <a:ext cx="12611100" cy="11125200"/>
          </a:xfrm>
          <a:prstGeom prst="rect">
            <a:avLst/>
          </a:prstGeom>
          <a:solidFill>
            <a:srgbClr val="7D067F"/>
          </a:solidFill>
        </p:spPr>
      </p:sp>
      <p:pic>
        <p:nvPicPr>
          <p:cNvPr id="3" name="Picture 3"/>
          <p:cNvPicPr>
            <a:picLocks noChangeAspect="1"/>
          </p:cNvPicPr>
          <p:nvPr/>
        </p:nvPicPr>
        <p:blipFill>
          <a:blip r:embed="rId2"/>
          <a:srcRect l="18750" r="20050"/>
          <a:stretch>
            <a:fillRect/>
          </a:stretch>
        </p:blipFill>
        <p:spPr>
          <a:xfrm>
            <a:off x="10431928" y="1028700"/>
            <a:ext cx="5036421" cy="8229600"/>
          </a:xfrm>
          <a:prstGeom prst="rect">
            <a:avLst/>
          </a:prstGeom>
        </p:spPr>
      </p:pic>
      <p:grpSp>
        <p:nvGrpSpPr>
          <p:cNvPr id="4" name="Group 4"/>
          <p:cNvGrpSpPr/>
          <p:nvPr/>
        </p:nvGrpSpPr>
        <p:grpSpPr>
          <a:xfrm>
            <a:off x="762000" y="1028700"/>
            <a:ext cx="9403228" cy="6301740"/>
            <a:chOff x="-355600" y="0"/>
            <a:chExt cx="12537638" cy="8402320"/>
          </a:xfrm>
        </p:grpSpPr>
        <p:sp>
          <p:nvSpPr>
            <p:cNvPr id="5" name="TextBox 5"/>
            <p:cNvSpPr txBox="1"/>
            <p:nvPr/>
          </p:nvSpPr>
          <p:spPr>
            <a:xfrm>
              <a:off x="-355600" y="0"/>
              <a:ext cx="12537638" cy="2882499"/>
            </a:xfrm>
            <a:prstGeom prst="rect">
              <a:avLst/>
            </a:prstGeom>
          </p:spPr>
          <p:txBody>
            <a:bodyPr lIns="0" tIns="0" rIns="0" bIns="0" rtlCol="0" anchor="t">
              <a:spAutoFit/>
            </a:bodyPr>
            <a:lstStyle/>
            <a:p>
              <a:pPr>
                <a:lnSpc>
                  <a:spcPts val="9000"/>
                </a:lnSpc>
              </a:pPr>
              <a:r>
                <a:rPr lang="en-US" sz="7200" dirty="0">
                  <a:solidFill>
                    <a:srgbClr val="FAE6F8"/>
                  </a:solidFill>
                  <a:latin typeface="Comfortaa Bold Bold"/>
                </a:rPr>
                <a:t>Tunne </a:t>
              </a:r>
              <a:r>
                <a:rPr lang="en-US" sz="7200" dirty="0" err="1">
                  <a:solidFill>
                    <a:srgbClr val="FAE6F8"/>
                  </a:solidFill>
                  <a:latin typeface="Comfortaa Bold Bold"/>
                </a:rPr>
                <a:t>rintasi</a:t>
              </a:r>
              <a:r>
                <a:rPr lang="en-US" sz="7200" dirty="0">
                  <a:solidFill>
                    <a:srgbClr val="FAE6F8"/>
                  </a:solidFill>
                  <a:latin typeface="Comfortaa Bold Bold"/>
                </a:rPr>
                <a:t> -</a:t>
              </a:r>
              <a:r>
                <a:rPr lang="en-US" sz="7200" dirty="0" err="1">
                  <a:solidFill>
                    <a:srgbClr val="FAE6F8"/>
                  </a:solidFill>
                  <a:latin typeface="Comfortaa Bold Bold"/>
                </a:rPr>
                <a:t>ilta</a:t>
              </a:r>
              <a:endParaRPr lang="en-US" sz="7200" dirty="0">
                <a:solidFill>
                  <a:srgbClr val="FAE6F8"/>
                </a:solidFill>
                <a:latin typeface="Comfortaa Bold Bold"/>
              </a:endParaRPr>
            </a:p>
            <a:p>
              <a:pPr>
                <a:lnSpc>
                  <a:spcPts val="9000"/>
                </a:lnSpc>
              </a:pPr>
              <a:r>
                <a:rPr lang="en-US" sz="4400" dirty="0" err="1">
                  <a:solidFill>
                    <a:srgbClr val="FAE6F8"/>
                  </a:solidFill>
                  <a:latin typeface="Comfortaa Bold Bold"/>
                </a:rPr>
                <a:t>Martat</a:t>
              </a:r>
              <a:r>
                <a:rPr lang="en-US" sz="4400" dirty="0">
                  <a:solidFill>
                    <a:srgbClr val="FAE6F8"/>
                  </a:solidFill>
                  <a:latin typeface="Comfortaa Bold Bold"/>
                </a:rPr>
                <a:t> </a:t>
              </a:r>
              <a:r>
                <a:rPr lang="en-US" sz="4400" dirty="0" err="1">
                  <a:solidFill>
                    <a:srgbClr val="FAE6F8"/>
                  </a:solidFill>
                  <a:latin typeface="Comfortaa Bold Bold"/>
                </a:rPr>
                <a:t>rintaterveyden</a:t>
              </a:r>
              <a:r>
                <a:rPr lang="en-US" sz="4400" dirty="0">
                  <a:solidFill>
                    <a:srgbClr val="FAE6F8"/>
                  </a:solidFill>
                  <a:latin typeface="Comfortaa Bold Bold"/>
                </a:rPr>
                <a:t> </a:t>
              </a:r>
              <a:r>
                <a:rPr lang="en-US" sz="4400" dirty="0" err="1">
                  <a:solidFill>
                    <a:srgbClr val="FAE6F8"/>
                  </a:solidFill>
                  <a:latin typeface="Comfortaa Bold Bold"/>
                </a:rPr>
                <a:t>asialla</a:t>
              </a:r>
              <a:endParaRPr lang="en-US" sz="4400" dirty="0">
                <a:solidFill>
                  <a:srgbClr val="FAE6F8"/>
                </a:solidFill>
                <a:latin typeface="Comfortaa Bold Bold"/>
              </a:endParaRPr>
            </a:p>
          </p:txBody>
        </p:sp>
        <p:sp>
          <p:nvSpPr>
            <p:cNvPr id="6" name="TextBox 6"/>
            <p:cNvSpPr txBox="1"/>
            <p:nvPr/>
          </p:nvSpPr>
          <p:spPr>
            <a:xfrm>
              <a:off x="0" y="7109672"/>
              <a:ext cx="11170467" cy="1292648"/>
            </a:xfrm>
            <a:prstGeom prst="rect">
              <a:avLst/>
            </a:prstGeom>
          </p:spPr>
          <p:txBody>
            <a:bodyPr lIns="0" tIns="0" rIns="0" bIns="0" rtlCol="0" anchor="t">
              <a:spAutoFit/>
            </a:bodyPr>
            <a:lstStyle/>
            <a:p>
              <a:pPr>
                <a:lnSpc>
                  <a:spcPts val="3919"/>
                </a:lnSpc>
              </a:pPr>
              <a:r>
                <a:rPr lang="en-US" sz="2800" spc="168" dirty="0">
                  <a:solidFill>
                    <a:srgbClr val="FAE6F8"/>
                  </a:solidFill>
                  <a:latin typeface="Comfortaa Bold"/>
                </a:rPr>
                <a:t>Tunne </a:t>
              </a:r>
              <a:r>
                <a:rPr lang="en-US" sz="2800" spc="168" dirty="0" err="1">
                  <a:solidFill>
                    <a:srgbClr val="FAE6F8"/>
                  </a:solidFill>
                  <a:latin typeface="Comfortaa Bold"/>
                </a:rPr>
                <a:t>rintasi</a:t>
              </a:r>
              <a:r>
                <a:rPr lang="en-US" sz="2800" spc="168" dirty="0">
                  <a:solidFill>
                    <a:srgbClr val="FAE6F8"/>
                  </a:solidFill>
                  <a:latin typeface="Comfortaa Bold"/>
                </a:rPr>
                <a:t> </a:t>
              </a:r>
              <a:r>
                <a:rPr lang="en-US" sz="2800" spc="168" dirty="0" err="1">
                  <a:solidFill>
                    <a:srgbClr val="FAE6F8"/>
                  </a:solidFill>
                  <a:latin typeface="Comfortaa Bold"/>
                </a:rPr>
                <a:t>ry</a:t>
              </a:r>
              <a:endParaRPr lang="en-US" sz="2800" spc="168" dirty="0">
                <a:solidFill>
                  <a:srgbClr val="FAE6F8"/>
                </a:solidFill>
                <a:latin typeface="Comfortaa Bold"/>
              </a:endParaRPr>
            </a:p>
            <a:p>
              <a:pPr>
                <a:lnSpc>
                  <a:spcPts val="3919"/>
                </a:lnSpc>
              </a:pPr>
              <a:r>
                <a:rPr lang="en-US" sz="2799" spc="167" dirty="0">
                  <a:solidFill>
                    <a:srgbClr val="FAE6F8"/>
                  </a:solidFill>
                  <a:latin typeface="Comfortaa Bold"/>
                </a:rPr>
                <a:t>www.tunnerintasi.fi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44000" y="1288019"/>
            <a:ext cx="7710963" cy="7710963"/>
          </a:xfrm>
          <a:prstGeom prst="rect">
            <a:avLst/>
          </a:prstGeom>
        </p:spPr>
      </p:pic>
      <p:sp>
        <p:nvSpPr>
          <p:cNvPr id="3" name="TextBox 3"/>
          <p:cNvSpPr txBox="1"/>
          <p:nvPr/>
        </p:nvSpPr>
        <p:spPr>
          <a:xfrm>
            <a:off x="1530786" y="4288155"/>
            <a:ext cx="7346514" cy="855345"/>
          </a:xfrm>
          <a:prstGeom prst="rect">
            <a:avLst/>
          </a:prstGeom>
        </p:spPr>
        <p:txBody>
          <a:bodyPr lIns="0" tIns="0" rIns="0" bIns="0" rtlCol="0" anchor="t">
            <a:spAutoFit/>
          </a:bodyPr>
          <a:lstStyle/>
          <a:p>
            <a:pPr algn="ctr">
              <a:lnSpc>
                <a:spcPts val="6930"/>
              </a:lnSpc>
            </a:pPr>
            <a:r>
              <a:rPr lang="en-US" sz="4950">
                <a:solidFill>
                  <a:srgbClr val="000000"/>
                </a:solidFill>
                <a:latin typeface="Comfortaa Bold"/>
              </a:rPr>
              <a:t>Jatketaan yhteistyötä!</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241538" y="1992087"/>
            <a:ext cx="5956501" cy="7690452"/>
            <a:chOff x="0" y="0"/>
            <a:chExt cx="7942001" cy="10253936"/>
          </a:xfrm>
        </p:grpSpPr>
        <p:sp>
          <p:nvSpPr>
            <p:cNvPr id="3" name="AutoShape 3"/>
            <p:cNvSpPr/>
            <p:nvPr/>
          </p:nvSpPr>
          <p:spPr>
            <a:xfrm>
              <a:off x="0" y="0"/>
              <a:ext cx="7942001" cy="52535"/>
            </a:xfrm>
            <a:prstGeom prst="rect">
              <a:avLst/>
            </a:prstGeom>
            <a:solidFill>
              <a:srgbClr val="FFF6F6"/>
            </a:solidFill>
          </p:spPr>
        </p:sp>
        <p:sp>
          <p:nvSpPr>
            <p:cNvPr id="4" name="TextBox 4"/>
            <p:cNvSpPr txBox="1"/>
            <p:nvPr/>
          </p:nvSpPr>
          <p:spPr>
            <a:xfrm>
              <a:off x="0" y="475021"/>
              <a:ext cx="7942001" cy="9778915"/>
            </a:xfrm>
            <a:prstGeom prst="rect">
              <a:avLst/>
            </a:prstGeom>
          </p:spPr>
          <p:txBody>
            <a:bodyPr lIns="0" tIns="0" rIns="0" bIns="0" rtlCol="0" anchor="t">
              <a:spAutoFit/>
            </a:bodyPr>
            <a:lstStyle/>
            <a:p>
              <a:pPr>
                <a:lnSpc>
                  <a:spcPts val="3597"/>
                </a:lnSpc>
              </a:pPr>
              <a:r>
                <a:rPr lang="en-US" sz="2200" spc="44" dirty="0">
                  <a:solidFill>
                    <a:srgbClr val="323232"/>
                  </a:solidFill>
                  <a:latin typeface="Comfortaa Bold"/>
                </a:rPr>
                <a:t>•Marttaliitto ja </a:t>
              </a:r>
              <a:r>
                <a:rPr lang="en-US" sz="2200" spc="44" err="1">
                  <a:solidFill>
                    <a:srgbClr val="323232"/>
                  </a:solidFill>
                  <a:latin typeface="Comfortaa Bold"/>
                </a:rPr>
                <a:t>Finlands</a:t>
              </a:r>
              <a:r>
                <a:rPr lang="en-US" sz="2200" spc="44" dirty="0">
                  <a:solidFill>
                    <a:srgbClr val="323232"/>
                  </a:solidFill>
                  <a:latin typeface="Comfortaa Bold"/>
                </a:rPr>
                <a:t> Svenska </a:t>
              </a:r>
              <a:r>
                <a:rPr lang="en-US" sz="2200" spc="44" err="1">
                  <a:solidFill>
                    <a:srgbClr val="323232"/>
                  </a:solidFill>
                  <a:latin typeface="Comfortaa Bold"/>
                </a:rPr>
                <a:t>Marthaförbund</a:t>
              </a:r>
              <a:r>
                <a:rPr lang="en-US" sz="2200" spc="44" dirty="0">
                  <a:solidFill>
                    <a:srgbClr val="323232"/>
                  </a:solidFill>
                  <a:latin typeface="Comfortaa Bold"/>
                </a:rPr>
                <a:t> </a:t>
              </a:r>
              <a:r>
                <a:rPr lang="en-US" sz="2200" spc="44" err="1">
                  <a:solidFill>
                    <a:srgbClr val="323232"/>
                  </a:solidFill>
                  <a:latin typeface="Comfortaa Bold"/>
                </a:rPr>
                <a:t>osallistuivat</a:t>
              </a:r>
              <a:r>
                <a:rPr lang="en-US" sz="2200" spc="44" dirty="0">
                  <a:solidFill>
                    <a:srgbClr val="323232"/>
                  </a:solidFill>
                  <a:latin typeface="Comfortaa Bold"/>
                </a:rPr>
                <a:t> </a:t>
              </a:r>
              <a:r>
                <a:rPr lang="en-US" sz="2200" spc="44" err="1">
                  <a:solidFill>
                    <a:srgbClr val="323232"/>
                  </a:solidFill>
                  <a:latin typeface="Comfortaa Bold"/>
                </a:rPr>
                <a:t>radiologian</a:t>
              </a:r>
              <a:r>
                <a:rPr lang="en-US" sz="2200" spc="44" dirty="0">
                  <a:solidFill>
                    <a:srgbClr val="323232"/>
                  </a:solidFill>
                  <a:latin typeface="Comfortaa Bold"/>
                </a:rPr>
                <a:t> </a:t>
              </a:r>
              <a:r>
                <a:rPr lang="en-US" sz="2200" spc="44" err="1">
                  <a:solidFill>
                    <a:srgbClr val="323232"/>
                  </a:solidFill>
                  <a:latin typeface="Comfortaa Bold"/>
                </a:rPr>
                <a:t>erikoislääkäri</a:t>
              </a:r>
              <a:r>
                <a:rPr lang="en-US" sz="2200" spc="44" dirty="0">
                  <a:solidFill>
                    <a:srgbClr val="323232"/>
                  </a:solidFill>
                  <a:latin typeface="Comfortaa Bold"/>
                </a:rPr>
                <a:t> Gisela </a:t>
              </a:r>
              <a:r>
                <a:rPr lang="en-US" sz="2200" spc="44" err="1">
                  <a:solidFill>
                    <a:srgbClr val="323232"/>
                  </a:solidFill>
                  <a:latin typeface="Comfortaa Bold"/>
                </a:rPr>
                <a:t>Gästrinin</a:t>
              </a:r>
              <a:r>
                <a:rPr lang="en-US" sz="2200" spc="44" dirty="0">
                  <a:solidFill>
                    <a:srgbClr val="323232"/>
                  </a:solidFill>
                  <a:latin typeface="Comfortaa Bold"/>
                </a:rPr>
                <a:t> </a:t>
              </a:r>
              <a:r>
                <a:rPr lang="en-US" sz="2200" spc="44" err="1">
                  <a:solidFill>
                    <a:srgbClr val="323232"/>
                  </a:solidFill>
                  <a:latin typeface="Comfortaa Bold"/>
                </a:rPr>
                <a:t>tutkimukseen</a:t>
              </a:r>
              <a:r>
                <a:rPr lang="en-US" sz="2200" spc="44" dirty="0">
                  <a:solidFill>
                    <a:srgbClr val="323232"/>
                  </a:solidFill>
                  <a:latin typeface="Comfortaa Bold"/>
                </a:rPr>
                <a:t> 1973-1975</a:t>
              </a:r>
            </a:p>
            <a:p>
              <a:pPr>
                <a:lnSpc>
                  <a:spcPts val="3597"/>
                </a:lnSpc>
              </a:pPr>
              <a:endParaRPr lang="en-US" sz="2248" spc="44" dirty="0">
                <a:solidFill>
                  <a:srgbClr val="323232"/>
                </a:solidFill>
                <a:latin typeface="Comfortaa Bold"/>
              </a:endParaRPr>
            </a:p>
            <a:p>
              <a:pPr>
                <a:lnSpc>
                  <a:spcPts val="3597"/>
                </a:lnSpc>
              </a:pPr>
              <a:r>
                <a:rPr lang="en-US" sz="2200" spc="44" dirty="0">
                  <a:solidFill>
                    <a:srgbClr val="323232"/>
                  </a:solidFill>
                  <a:latin typeface="Comfortaa Bold"/>
                </a:rPr>
                <a:t>•</a:t>
              </a:r>
              <a:r>
                <a:rPr lang="en-US" sz="2200" spc="44">
                  <a:solidFill>
                    <a:srgbClr val="323232"/>
                  </a:solidFill>
                  <a:latin typeface="Comfortaa Bold"/>
                </a:rPr>
                <a:t>Kyseessä oli </a:t>
              </a:r>
              <a:r>
                <a:rPr lang="en-US" sz="2200" spc="44" err="1">
                  <a:solidFill>
                    <a:srgbClr val="323232"/>
                  </a:solidFill>
                  <a:latin typeface="Comfortaa Bold"/>
                </a:rPr>
                <a:t>ohjelmamallin</a:t>
              </a:r>
              <a:r>
                <a:rPr lang="en-US" sz="2200" spc="44" dirty="0">
                  <a:solidFill>
                    <a:srgbClr val="323232"/>
                  </a:solidFill>
                  <a:latin typeface="Comfortaa Bold"/>
                </a:rPr>
                <a:t> </a:t>
              </a:r>
              <a:r>
                <a:rPr lang="en-US" sz="2200" spc="44" err="1">
                  <a:solidFill>
                    <a:srgbClr val="323232"/>
                  </a:solidFill>
                  <a:latin typeface="Comfortaa Bold"/>
                </a:rPr>
                <a:t>kokeileminen</a:t>
              </a:r>
              <a:r>
                <a:rPr lang="en-US" sz="2200" spc="44">
                  <a:solidFill>
                    <a:srgbClr val="323232"/>
                  </a:solidFill>
                  <a:latin typeface="Comfortaa Bold"/>
                </a:rPr>
                <a:t>: </a:t>
              </a:r>
              <a:r>
                <a:rPr lang="en-US" sz="2200" spc="44" err="1">
                  <a:solidFill>
                    <a:srgbClr val="323232"/>
                  </a:solidFill>
                  <a:latin typeface="Comfortaa Bold"/>
                </a:rPr>
                <a:t>tavoitteena</a:t>
              </a:r>
              <a:r>
                <a:rPr lang="en-US" sz="2200" spc="44" dirty="0">
                  <a:solidFill>
                    <a:srgbClr val="323232"/>
                  </a:solidFill>
                  <a:latin typeface="Comfortaa Bold"/>
                </a:rPr>
                <a:t> </a:t>
              </a:r>
              <a:r>
                <a:rPr lang="en-US" sz="2200" spc="44" err="1">
                  <a:solidFill>
                    <a:srgbClr val="323232"/>
                  </a:solidFill>
                  <a:latin typeface="Comfortaa Bold"/>
                </a:rPr>
                <a:t>rintasyövän</a:t>
              </a:r>
              <a:r>
                <a:rPr lang="en-US" sz="2200" spc="44" dirty="0">
                  <a:solidFill>
                    <a:srgbClr val="323232"/>
                  </a:solidFill>
                  <a:latin typeface="Comfortaa Bold"/>
                </a:rPr>
                <a:t> </a:t>
              </a:r>
              <a:r>
                <a:rPr lang="en-US" sz="2200" spc="44" err="1">
                  <a:solidFill>
                    <a:srgbClr val="323232"/>
                  </a:solidFill>
                  <a:latin typeface="Comfortaa Bold"/>
                </a:rPr>
                <a:t>varhaisempi</a:t>
              </a:r>
              <a:r>
                <a:rPr lang="en-US" sz="2200" spc="44" dirty="0">
                  <a:solidFill>
                    <a:srgbClr val="323232"/>
                  </a:solidFill>
                  <a:latin typeface="Comfortaa Bold"/>
                </a:rPr>
                <a:t> </a:t>
              </a:r>
              <a:r>
                <a:rPr lang="en-US" sz="2200" spc="44" err="1">
                  <a:solidFill>
                    <a:srgbClr val="323232"/>
                  </a:solidFill>
                  <a:latin typeface="Comfortaa Bold"/>
                </a:rPr>
                <a:t>toteaminen</a:t>
              </a:r>
              <a:r>
                <a:rPr lang="en-US" sz="2200" spc="44" dirty="0">
                  <a:solidFill>
                    <a:srgbClr val="323232"/>
                  </a:solidFill>
                  <a:latin typeface="Comfortaa Bold"/>
                </a:rPr>
                <a:t> </a:t>
              </a:r>
              <a:r>
                <a:rPr lang="en-US" sz="2200" spc="44" err="1">
                  <a:solidFill>
                    <a:srgbClr val="323232"/>
                  </a:solidFill>
                  <a:latin typeface="Comfortaa Bold"/>
                </a:rPr>
                <a:t>rintojen</a:t>
              </a:r>
              <a:r>
                <a:rPr lang="en-US" sz="2200" spc="44" dirty="0">
                  <a:solidFill>
                    <a:srgbClr val="323232"/>
                  </a:solidFill>
                  <a:latin typeface="Comfortaa Bold"/>
                </a:rPr>
                <a:t> </a:t>
              </a:r>
              <a:r>
                <a:rPr lang="en-US" sz="2200" spc="44" err="1">
                  <a:solidFill>
                    <a:srgbClr val="323232"/>
                  </a:solidFill>
                  <a:latin typeface="Comfortaa Bold"/>
                </a:rPr>
                <a:t>säännöllisellä</a:t>
              </a:r>
              <a:r>
                <a:rPr lang="en-US" sz="2200" spc="44" dirty="0">
                  <a:solidFill>
                    <a:srgbClr val="323232"/>
                  </a:solidFill>
                  <a:latin typeface="Comfortaa Bold"/>
                </a:rPr>
                <a:t> </a:t>
              </a:r>
              <a:r>
                <a:rPr lang="en-US" sz="2200" spc="44" err="1">
                  <a:solidFill>
                    <a:srgbClr val="323232"/>
                  </a:solidFill>
                  <a:latin typeface="Comfortaa Bold"/>
                </a:rPr>
                <a:t>omatarkkailulla</a:t>
              </a:r>
              <a:endParaRPr lang="en-US" sz="2200" spc="44">
                <a:solidFill>
                  <a:srgbClr val="323232"/>
                </a:solidFill>
                <a:latin typeface="Comfortaa Bold"/>
              </a:endParaRPr>
            </a:p>
            <a:p>
              <a:pPr>
                <a:lnSpc>
                  <a:spcPts val="3597"/>
                </a:lnSpc>
              </a:pPr>
              <a:endParaRPr lang="en-US" sz="2248" spc="44" dirty="0">
                <a:solidFill>
                  <a:srgbClr val="323232"/>
                </a:solidFill>
                <a:latin typeface="Comfortaa Bold"/>
              </a:endParaRPr>
            </a:p>
            <a:p>
              <a:pPr>
                <a:lnSpc>
                  <a:spcPts val="3597"/>
                </a:lnSpc>
              </a:pPr>
              <a:r>
                <a:rPr lang="en-US" sz="2200" spc="44" dirty="0">
                  <a:solidFill>
                    <a:srgbClr val="323232"/>
                  </a:solidFill>
                  <a:latin typeface="Comfortaa Bold"/>
                </a:rPr>
                <a:t>•</a:t>
              </a:r>
              <a:r>
                <a:rPr lang="en-US" sz="2200" spc="44" err="1">
                  <a:solidFill>
                    <a:srgbClr val="323232"/>
                  </a:solidFill>
                  <a:latin typeface="Comfortaa Bold"/>
                </a:rPr>
                <a:t>Kaksisuuntainen</a:t>
              </a:r>
              <a:r>
                <a:rPr lang="en-US" sz="2200" spc="44" dirty="0">
                  <a:solidFill>
                    <a:srgbClr val="323232"/>
                  </a:solidFill>
                  <a:latin typeface="Comfortaa Bold"/>
                </a:rPr>
                <a:t> vuorovaikutus on </a:t>
              </a:r>
              <a:r>
                <a:rPr lang="en-US" sz="2200" spc="44" err="1">
                  <a:solidFill>
                    <a:srgbClr val="323232"/>
                  </a:solidFill>
                  <a:latin typeface="Comfortaa Bold"/>
                </a:rPr>
                <a:t>vaikuttavampaa</a:t>
              </a:r>
              <a:r>
                <a:rPr lang="en-US" sz="2200" spc="44" dirty="0">
                  <a:solidFill>
                    <a:srgbClr val="323232"/>
                  </a:solidFill>
                  <a:latin typeface="Comfortaa Bold"/>
                </a:rPr>
                <a:t> </a:t>
              </a:r>
              <a:r>
                <a:rPr lang="en-US" sz="2200" spc="44" err="1">
                  <a:solidFill>
                    <a:srgbClr val="323232"/>
                  </a:solidFill>
                  <a:latin typeface="Comfortaa Bold"/>
                </a:rPr>
                <a:t>kuin</a:t>
              </a:r>
              <a:r>
                <a:rPr lang="en-US" sz="2200" spc="44" dirty="0">
                  <a:solidFill>
                    <a:srgbClr val="323232"/>
                  </a:solidFill>
                  <a:latin typeface="Comfortaa Bold"/>
                </a:rPr>
                <a:t> </a:t>
              </a:r>
              <a:r>
                <a:rPr lang="en-US" sz="2200" spc="44" err="1">
                  <a:solidFill>
                    <a:srgbClr val="323232"/>
                  </a:solidFill>
                  <a:latin typeface="Comfortaa Bold"/>
                </a:rPr>
                <a:t>yksisuuntainen</a:t>
              </a:r>
              <a:r>
                <a:rPr lang="en-US" sz="2200" spc="44" dirty="0">
                  <a:solidFill>
                    <a:srgbClr val="323232"/>
                  </a:solidFill>
                  <a:latin typeface="Comfortaa Bold"/>
                </a:rPr>
                <a:t> </a:t>
              </a:r>
              <a:r>
                <a:rPr lang="en-US" sz="2200" spc="44" err="1">
                  <a:solidFill>
                    <a:srgbClr val="323232"/>
                  </a:solidFill>
                  <a:latin typeface="Comfortaa Bold"/>
                </a:rPr>
                <a:t>tiedon</a:t>
              </a:r>
              <a:r>
                <a:rPr lang="en-US" sz="2200" spc="44" dirty="0">
                  <a:solidFill>
                    <a:srgbClr val="323232"/>
                  </a:solidFill>
                  <a:latin typeface="Comfortaa Bold"/>
                </a:rPr>
                <a:t> </a:t>
              </a:r>
              <a:r>
                <a:rPr lang="en-US" sz="2200" spc="44">
                  <a:solidFill>
                    <a:srgbClr val="323232"/>
                  </a:solidFill>
                  <a:latin typeface="Comfortaa Bold"/>
                </a:rPr>
                <a:t>antaminen. Työvälineinä oli: kouluttaminen, </a:t>
              </a:r>
              <a:r>
                <a:rPr lang="en-US" sz="2200" spc="44" err="1">
                  <a:solidFill>
                    <a:srgbClr val="323232"/>
                  </a:solidFill>
                  <a:latin typeface="Comfortaa Bold"/>
                </a:rPr>
                <a:t>keskustelu</a:t>
              </a:r>
              <a:r>
                <a:rPr lang="en-US" sz="2200" spc="44">
                  <a:solidFill>
                    <a:srgbClr val="323232"/>
                  </a:solidFill>
                  <a:latin typeface="Comfortaa Bold"/>
                </a:rPr>
                <a:t>, </a:t>
              </a:r>
              <a:r>
                <a:rPr lang="en-US" sz="2200" spc="44" err="1">
                  <a:solidFill>
                    <a:srgbClr val="323232"/>
                  </a:solidFill>
                  <a:latin typeface="Comfortaa Bold"/>
                </a:rPr>
                <a:t>toiminta</a:t>
              </a:r>
              <a:r>
                <a:rPr lang="en-US" sz="2200" spc="44">
                  <a:solidFill>
                    <a:srgbClr val="323232"/>
                  </a:solidFill>
                  <a:latin typeface="Comfortaa Bold"/>
                </a:rPr>
                <a:t>, </a:t>
              </a:r>
              <a:r>
                <a:rPr lang="en-US" sz="2200" spc="44" err="1">
                  <a:solidFill>
                    <a:srgbClr val="323232"/>
                  </a:solidFill>
                  <a:latin typeface="Comfortaa Bold"/>
                </a:rPr>
                <a:t>muutos</a:t>
              </a:r>
              <a:r>
                <a:rPr lang="en-US" sz="2200" spc="44" dirty="0">
                  <a:solidFill>
                    <a:srgbClr val="323232"/>
                  </a:solidFill>
                  <a:latin typeface="Comfortaa Bold"/>
                </a:rPr>
                <a:t> </a:t>
              </a:r>
              <a:r>
                <a:rPr lang="en-US" sz="2200" spc="44" err="1">
                  <a:solidFill>
                    <a:srgbClr val="323232"/>
                  </a:solidFill>
                  <a:latin typeface="Comfortaa Bold"/>
                </a:rPr>
                <a:t>terveyskäyttäytymisessä</a:t>
              </a:r>
              <a:endParaRPr lang="en-US" sz="2200" spc="44">
                <a:solidFill>
                  <a:srgbClr val="323232"/>
                </a:solidFill>
                <a:latin typeface="Comfortaa Bold"/>
              </a:endParaRPr>
            </a:p>
            <a:p>
              <a:pPr>
                <a:lnSpc>
                  <a:spcPts val="3453"/>
                </a:lnSpc>
              </a:pPr>
              <a:endParaRPr lang="en-US" sz="2248" spc="44" dirty="0">
                <a:solidFill>
                  <a:srgbClr val="323232"/>
                </a:solidFill>
                <a:latin typeface="Comfortaa Bold"/>
              </a:endParaRPr>
            </a:p>
          </p:txBody>
        </p:sp>
      </p:grpSp>
      <p:sp>
        <p:nvSpPr>
          <p:cNvPr id="5" name="AutoShape 5"/>
          <p:cNvSpPr/>
          <p:nvPr/>
        </p:nvSpPr>
        <p:spPr>
          <a:xfrm>
            <a:off x="9144000" y="-514985"/>
            <a:ext cx="9356838" cy="11163300"/>
          </a:xfrm>
          <a:prstGeom prst="rect">
            <a:avLst/>
          </a:prstGeom>
          <a:solidFill>
            <a:srgbClr val="7D067F"/>
          </a:solidFill>
        </p:spPr>
      </p:sp>
      <p:pic>
        <p:nvPicPr>
          <p:cNvPr id="6" name="Picture 6"/>
          <p:cNvPicPr>
            <a:picLocks noChangeAspect="1"/>
          </p:cNvPicPr>
          <p:nvPr/>
        </p:nvPicPr>
        <p:blipFill>
          <a:blip r:embed="rId2"/>
          <a:srcRect/>
          <a:stretch>
            <a:fillRect/>
          </a:stretch>
        </p:blipFill>
        <p:spPr>
          <a:xfrm>
            <a:off x="10802316" y="1028700"/>
            <a:ext cx="5933395" cy="8229600"/>
          </a:xfrm>
          <a:prstGeom prst="rect">
            <a:avLst/>
          </a:prstGeom>
        </p:spPr>
      </p:pic>
      <p:sp>
        <p:nvSpPr>
          <p:cNvPr id="7" name="TextBox 7"/>
          <p:cNvSpPr txBox="1"/>
          <p:nvPr/>
        </p:nvSpPr>
        <p:spPr>
          <a:xfrm>
            <a:off x="1241538" y="314325"/>
            <a:ext cx="6623758" cy="1952625"/>
          </a:xfrm>
          <a:prstGeom prst="rect">
            <a:avLst/>
          </a:prstGeom>
        </p:spPr>
        <p:txBody>
          <a:bodyPr lIns="0" tIns="0" rIns="0" bIns="0" rtlCol="0" anchor="t">
            <a:spAutoFit/>
          </a:bodyPr>
          <a:lstStyle/>
          <a:p>
            <a:pPr>
              <a:lnSpc>
                <a:spcPts val="7680"/>
              </a:lnSpc>
            </a:pPr>
            <a:r>
              <a:rPr lang="en-US" sz="6400" spc="128">
                <a:solidFill>
                  <a:srgbClr val="7D067F"/>
                </a:solidFill>
                <a:latin typeface="Comfortaa Bold Bold"/>
              </a:rPr>
              <a:t>Martat ja suuri tutkimus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0" y="-438150"/>
            <a:ext cx="9144000" cy="11163300"/>
          </a:xfrm>
          <a:prstGeom prst="rect">
            <a:avLst/>
          </a:prstGeom>
          <a:solidFill>
            <a:srgbClr val="7D067F"/>
          </a:solidFill>
        </p:spPr>
      </p:sp>
      <p:sp>
        <p:nvSpPr>
          <p:cNvPr id="3" name="AutoShape 3"/>
          <p:cNvSpPr/>
          <p:nvPr/>
        </p:nvSpPr>
        <p:spPr>
          <a:xfrm>
            <a:off x="9993790" y="5515471"/>
            <a:ext cx="6623758" cy="43815"/>
          </a:xfrm>
          <a:prstGeom prst="rect">
            <a:avLst/>
          </a:prstGeom>
          <a:solidFill>
            <a:srgbClr val="8A6198"/>
          </a:solidFill>
        </p:spPr>
      </p:sp>
      <p:pic>
        <p:nvPicPr>
          <p:cNvPr id="4" name="Picture 4"/>
          <p:cNvPicPr>
            <a:picLocks noChangeAspect="1"/>
          </p:cNvPicPr>
          <p:nvPr/>
        </p:nvPicPr>
        <p:blipFill>
          <a:blip r:embed="rId3"/>
          <a:srcRect/>
          <a:stretch>
            <a:fillRect/>
          </a:stretch>
        </p:blipFill>
        <p:spPr>
          <a:xfrm>
            <a:off x="1293974" y="1358799"/>
            <a:ext cx="5973691" cy="7569403"/>
          </a:xfrm>
          <a:prstGeom prst="rect">
            <a:avLst/>
          </a:prstGeom>
        </p:spPr>
      </p:pic>
      <p:sp>
        <p:nvSpPr>
          <p:cNvPr id="5" name="TextBox 5"/>
          <p:cNvSpPr txBox="1"/>
          <p:nvPr/>
        </p:nvSpPr>
        <p:spPr>
          <a:xfrm>
            <a:off x="9993790" y="1349274"/>
            <a:ext cx="7368645" cy="6124575"/>
          </a:xfrm>
          <a:prstGeom prst="rect">
            <a:avLst/>
          </a:prstGeom>
        </p:spPr>
        <p:txBody>
          <a:bodyPr lIns="0" tIns="0" rIns="0" bIns="0" rtlCol="0" anchor="t">
            <a:spAutoFit/>
          </a:bodyPr>
          <a:lstStyle/>
          <a:p>
            <a:pPr>
              <a:lnSpc>
                <a:spcPts val="6004"/>
              </a:lnSpc>
            </a:pPr>
            <a:r>
              <a:rPr lang="en-US" sz="5003" spc="100">
                <a:solidFill>
                  <a:srgbClr val="7D067F"/>
                </a:solidFill>
                <a:latin typeface="Comfortaa Bold Bold"/>
              </a:rPr>
              <a:t>Nimeksi tuli Mamaohjelma…</a:t>
            </a:r>
          </a:p>
          <a:p>
            <a:pPr>
              <a:lnSpc>
                <a:spcPts val="6004"/>
              </a:lnSpc>
            </a:pPr>
            <a:endParaRPr lang="en-US" sz="5003" spc="100">
              <a:solidFill>
                <a:srgbClr val="7D067F"/>
              </a:solidFill>
              <a:latin typeface="Comfortaa Bold Bold"/>
            </a:endParaRPr>
          </a:p>
          <a:p>
            <a:pPr>
              <a:lnSpc>
                <a:spcPts val="6004"/>
              </a:lnSpc>
            </a:pPr>
            <a:r>
              <a:rPr lang="en-US" sz="5003" spc="100">
                <a:solidFill>
                  <a:srgbClr val="7D067F"/>
                </a:solidFill>
                <a:latin typeface="Comfortaa Bold Bold"/>
              </a:rPr>
              <a:t>…molempien liittojen mukaan. </a:t>
            </a:r>
          </a:p>
          <a:p>
            <a:pPr>
              <a:lnSpc>
                <a:spcPts val="6004"/>
              </a:lnSpc>
            </a:pPr>
            <a:r>
              <a:rPr lang="en-US" sz="5003" spc="100">
                <a:solidFill>
                  <a:srgbClr val="323232"/>
                </a:solidFill>
                <a:latin typeface="Comfortaa Bold Bold"/>
              </a:rPr>
              <a:t> </a:t>
            </a:r>
          </a:p>
          <a:p>
            <a:pPr>
              <a:lnSpc>
                <a:spcPts val="4084"/>
              </a:lnSpc>
            </a:pPr>
            <a:r>
              <a:rPr lang="en-US" sz="3403" spc="68">
                <a:solidFill>
                  <a:srgbClr val="323232"/>
                </a:solidFill>
                <a:latin typeface="Comfortaa Bold Bold"/>
              </a:rPr>
              <a:t>Nimi viittaa myös Marttojen maksitutkimukseen ja mammografiaan*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TextBox 2"/>
          <p:cNvSpPr txBox="1"/>
          <p:nvPr/>
        </p:nvSpPr>
        <p:spPr>
          <a:xfrm>
            <a:off x="8092746" y="2025530"/>
            <a:ext cx="9166554" cy="7744865"/>
          </a:xfrm>
          <a:prstGeom prst="rect">
            <a:avLst/>
          </a:prstGeom>
        </p:spPr>
        <p:txBody>
          <a:bodyPr lIns="0" tIns="0" rIns="0" bIns="0" rtlCol="0" anchor="t">
            <a:spAutoFit/>
          </a:bodyPr>
          <a:lstStyle/>
          <a:p>
            <a:pPr>
              <a:lnSpc>
                <a:spcPts val="3840"/>
              </a:lnSpc>
            </a:pPr>
            <a:r>
              <a:rPr lang="en-US" sz="2399" spc="47" dirty="0">
                <a:solidFill>
                  <a:srgbClr val="323232"/>
                </a:solidFill>
                <a:latin typeface="Comfortaa Bold"/>
              </a:rPr>
              <a:t>•</a:t>
            </a:r>
            <a:r>
              <a:rPr lang="en-US" sz="2399" spc="47" dirty="0" err="1">
                <a:solidFill>
                  <a:srgbClr val="323232"/>
                </a:solidFill>
                <a:latin typeface="Comfortaa Bold"/>
              </a:rPr>
              <a:t>Mamaohjelmaa</a:t>
            </a:r>
            <a:r>
              <a:rPr lang="en-US" sz="2399" spc="47" dirty="0">
                <a:solidFill>
                  <a:srgbClr val="323232"/>
                </a:solidFill>
                <a:latin typeface="Comfortaa Bold"/>
              </a:rPr>
              <a:t> </a:t>
            </a:r>
            <a:r>
              <a:rPr lang="en-US" sz="2399" spc="47" dirty="0" err="1">
                <a:solidFill>
                  <a:srgbClr val="323232"/>
                </a:solidFill>
                <a:latin typeface="Comfortaa Bold"/>
              </a:rPr>
              <a:t>kokeiltiin</a:t>
            </a:r>
            <a:r>
              <a:rPr lang="en-US" sz="2399" spc="47" dirty="0">
                <a:solidFill>
                  <a:srgbClr val="323232"/>
                </a:solidFill>
                <a:latin typeface="Comfortaa Bold"/>
              </a:rPr>
              <a:t> </a:t>
            </a:r>
            <a:r>
              <a:rPr lang="en-US" sz="2399" spc="47" dirty="0" err="1">
                <a:solidFill>
                  <a:srgbClr val="323232"/>
                </a:solidFill>
                <a:latin typeface="Comfortaa Bold Bold"/>
              </a:rPr>
              <a:t>Marttojen</a:t>
            </a:r>
            <a:r>
              <a:rPr lang="en-US" sz="2399" spc="47" dirty="0">
                <a:solidFill>
                  <a:srgbClr val="323232"/>
                </a:solidFill>
                <a:latin typeface="Comfortaa Bold Bold"/>
              </a:rPr>
              <a:t> </a:t>
            </a:r>
            <a:r>
              <a:rPr lang="en-US" sz="2399" spc="47" dirty="0" err="1">
                <a:solidFill>
                  <a:srgbClr val="323232"/>
                </a:solidFill>
                <a:latin typeface="Comfortaa Bold Bold"/>
              </a:rPr>
              <a:t>ryhmissä</a:t>
            </a:r>
            <a:r>
              <a:rPr lang="en-US" sz="2399"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err="1">
                <a:solidFill>
                  <a:srgbClr val="323232"/>
                </a:solidFill>
                <a:latin typeface="Comfortaa Bold Bold"/>
              </a:rPr>
              <a:t>Gästrin</a:t>
            </a:r>
            <a:r>
              <a:rPr lang="en-US" sz="2350" spc="47" dirty="0">
                <a:solidFill>
                  <a:srgbClr val="323232"/>
                </a:solidFill>
                <a:latin typeface="Comfortaa Bold"/>
              </a:rPr>
              <a:t> ja </a:t>
            </a:r>
            <a:r>
              <a:rPr lang="en-US" sz="2350" spc="47" dirty="0" err="1">
                <a:solidFill>
                  <a:srgbClr val="323232"/>
                </a:solidFill>
                <a:latin typeface="Comfortaa Bold Bold"/>
              </a:rPr>
              <a:t>sairaanhoitaja</a:t>
            </a:r>
            <a:r>
              <a:rPr lang="en-US" sz="2350" spc="47" dirty="0">
                <a:solidFill>
                  <a:srgbClr val="323232"/>
                </a:solidFill>
                <a:latin typeface="Comfortaa Bold Bold"/>
              </a:rPr>
              <a:t> Susanne Lindquist-Bildt </a:t>
            </a:r>
            <a:r>
              <a:rPr lang="en-US" sz="2350" spc="47" dirty="0" err="1">
                <a:solidFill>
                  <a:srgbClr val="323232"/>
                </a:solidFill>
                <a:latin typeface="Comfortaa Bold"/>
              </a:rPr>
              <a:t>kouluttivat</a:t>
            </a:r>
            <a:r>
              <a:rPr lang="en-US" sz="2350" spc="47" dirty="0">
                <a:solidFill>
                  <a:srgbClr val="323232"/>
                </a:solidFill>
                <a:latin typeface="Comfortaa Bold"/>
              </a:rPr>
              <a:t> </a:t>
            </a:r>
            <a:r>
              <a:rPr lang="en-US" sz="2350" spc="47" dirty="0" err="1">
                <a:solidFill>
                  <a:srgbClr val="323232"/>
                </a:solidFill>
                <a:latin typeface="Comfortaa Bold"/>
              </a:rPr>
              <a:t>Marttoja</a:t>
            </a:r>
            <a:r>
              <a:rPr lang="en-US" sz="2350" spc="47" dirty="0">
                <a:solidFill>
                  <a:srgbClr val="323232"/>
                </a:solidFill>
                <a:latin typeface="Comfortaa Bold"/>
              </a:rPr>
              <a:t> </a:t>
            </a:r>
            <a:r>
              <a:rPr lang="en-US" sz="2350" spc="47" dirty="0" err="1">
                <a:solidFill>
                  <a:srgbClr val="323232"/>
                </a:solidFill>
                <a:latin typeface="Comfortaa Bold"/>
              </a:rPr>
              <a:t>omatarkkailuun</a:t>
            </a:r>
            <a:r>
              <a:rPr lang="en-US" sz="2350" spc="47" dirty="0">
                <a:solidFill>
                  <a:srgbClr val="323232"/>
                </a:solidFill>
                <a:latin typeface="Comfortaa Bold"/>
              </a:rPr>
              <a:t>, </a:t>
            </a:r>
            <a:r>
              <a:rPr lang="en-US" sz="2350" spc="47" dirty="0" err="1">
                <a:solidFill>
                  <a:srgbClr val="323232"/>
                </a:solidFill>
                <a:latin typeface="Comfortaa Bold"/>
              </a:rPr>
              <a:t>apuna</a:t>
            </a:r>
            <a:r>
              <a:rPr lang="en-US" sz="2350" spc="47" dirty="0">
                <a:solidFill>
                  <a:srgbClr val="323232"/>
                </a:solidFill>
                <a:latin typeface="Comfortaa Bold"/>
              </a:rPr>
              <a:t> </a:t>
            </a:r>
            <a:r>
              <a:rPr lang="en-US" sz="2350" spc="47" dirty="0" err="1">
                <a:solidFill>
                  <a:srgbClr val="323232"/>
                </a:solidFill>
                <a:latin typeface="Comfortaa Bold"/>
              </a:rPr>
              <a:t>terveydenhoitajia</a:t>
            </a:r>
            <a:r>
              <a:rPr lang="en-US" sz="2350" spc="47" dirty="0">
                <a:solidFill>
                  <a:srgbClr val="323232"/>
                </a:solidFill>
                <a:latin typeface="Comfortaa Bold"/>
              </a:rPr>
              <a:t> </a:t>
            </a:r>
            <a:r>
              <a:rPr lang="en-US" sz="2350" spc="47" dirty="0" err="1">
                <a:solidFill>
                  <a:srgbClr val="323232"/>
                </a:solidFill>
                <a:latin typeface="Comfortaa Bold"/>
              </a:rPr>
              <a:t>eri</a:t>
            </a:r>
            <a:r>
              <a:rPr lang="en-US" sz="2350" spc="47" dirty="0">
                <a:solidFill>
                  <a:srgbClr val="323232"/>
                </a:solidFill>
                <a:latin typeface="Comfortaa Bold"/>
              </a:rPr>
              <a:t> </a:t>
            </a:r>
            <a:r>
              <a:rPr lang="en-US" sz="2350" spc="47" dirty="0" err="1">
                <a:solidFill>
                  <a:srgbClr val="323232"/>
                </a:solidFill>
                <a:latin typeface="Comfortaa Bold"/>
              </a:rPr>
              <a:t>paikkakunnilla</a:t>
            </a:r>
            <a:r>
              <a:rPr lang="en-US" sz="2350"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a:solidFill>
                  <a:srgbClr val="323232"/>
                </a:solidFill>
                <a:latin typeface="Comfortaa Bold Bold"/>
              </a:rPr>
              <a:t>Mama-</a:t>
            </a:r>
            <a:r>
              <a:rPr lang="en-US" sz="2350" spc="47" dirty="0" err="1">
                <a:solidFill>
                  <a:srgbClr val="323232"/>
                </a:solidFill>
                <a:latin typeface="Comfortaa Bold Bold"/>
              </a:rPr>
              <a:t>martat</a:t>
            </a:r>
            <a:r>
              <a:rPr lang="en-US" sz="2350" spc="47" dirty="0">
                <a:solidFill>
                  <a:srgbClr val="323232"/>
                </a:solidFill>
                <a:latin typeface="Comfortaa Bold Bold"/>
              </a:rPr>
              <a:t> </a:t>
            </a:r>
            <a:r>
              <a:rPr lang="en-US" sz="2350" spc="47" dirty="0" err="1">
                <a:solidFill>
                  <a:srgbClr val="323232"/>
                </a:solidFill>
                <a:latin typeface="Comfortaa Bold"/>
              </a:rPr>
              <a:t>toimivat</a:t>
            </a:r>
            <a:r>
              <a:rPr lang="en-US" sz="2350" spc="47" dirty="0">
                <a:solidFill>
                  <a:srgbClr val="323232"/>
                </a:solidFill>
                <a:latin typeface="Comfortaa Bold"/>
              </a:rPr>
              <a:t> </a:t>
            </a:r>
            <a:r>
              <a:rPr lang="en-US" sz="2350" spc="47" dirty="0" err="1">
                <a:solidFill>
                  <a:srgbClr val="323232"/>
                </a:solidFill>
                <a:latin typeface="Comfortaa Bold"/>
              </a:rPr>
              <a:t>vastuuhenkilöinä</a:t>
            </a:r>
            <a:r>
              <a:rPr lang="en-US" sz="2350" spc="47" dirty="0">
                <a:solidFill>
                  <a:srgbClr val="323232"/>
                </a:solidFill>
                <a:latin typeface="Comfortaa Bold"/>
              </a:rPr>
              <a:t> </a:t>
            </a:r>
            <a:r>
              <a:rPr lang="en-US" sz="2350" spc="47" dirty="0" err="1">
                <a:solidFill>
                  <a:srgbClr val="323232"/>
                </a:solidFill>
                <a:latin typeface="Comfortaa Bold"/>
              </a:rPr>
              <a:t>yhdistyksissä</a:t>
            </a:r>
            <a:r>
              <a:rPr lang="en-US" sz="2350"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99" spc="47" dirty="0">
                <a:solidFill>
                  <a:srgbClr val="323232"/>
                </a:solidFill>
                <a:latin typeface="Comfortaa Bold"/>
              </a:rPr>
              <a:t>•</a:t>
            </a:r>
            <a:r>
              <a:rPr lang="en-US" sz="2399" spc="47" dirty="0" err="1">
                <a:solidFill>
                  <a:srgbClr val="323232"/>
                </a:solidFill>
                <a:latin typeface="Comfortaa Bold Bold"/>
              </a:rPr>
              <a:t>Martat</a:t>
            </a:r>
            <a:r>
              <a:rPr lang="en-US" sz="2399" spc="47" dirty="0">
                <a:solidFill>
                  <a:srgbClr val="323232"/>
                </a:solidFill>
                <a:latin typeface="Comfortaa Bold"/>
              </a:rPr>
              <a:t> </a:t>
            </a:r>
            <a:r>
              <a:rPr lang="en-US" sz="2399" spc="47" dirty="0" err="1">
                <a:solidFill>
                  <a:srgbClr val="323232"/>
                </a:solidFill>
                <a:latin typeface="Comfortaa Bold"/>
              </a:rPr>
              <a:t>pitivät</a:t>
            </a:r>
            <a:r>
              <a:rPr lang="en-US" sz="2399" spc="47" dirty="0">
                <a:solidFill>
                  <a:srgbClr val="323232"/>
                </a:solidFill>
                <a:latin typeface="Comfortaa Bold"/>
              </a:rPr>
              <a:t> </a:t>
            </a:r>
            <a:r>
              <a:rPr lang="en-US" sz="2399" spc="47" dirty="0" err="1">
                <a:solidFill>
                  <a:srgbClr val="323232"/>
                </a:solidFill>
                <a:latin typeface="Comfortaa Bold"/>
              </a:rPr>
              <a:t>huolta</a:t>
            </a:r>
            <a:r>
              <a:rPr lang="en-US" sz="2399" spc="47" dirty="0">
                <a:solidFill>
                  <a:srgbClr val="323232"/>
                </a:solidFill>
                <a:latin typeface="Comfortaa Bold"/>
              </a:rPr>
              <a:t>, </a:t>
            </a:r>
            <a:r>
              <a:rPr lang="en-US" sz="2399" spc="47" dirty="0" err="1">
                <a:solidFill>
                  <a:srgbClr val="323232"/>
                </a:solidFill>
                <a:latin typeface="Comfortaa Bold"/>
              </a:rPr>
              <a:t>että</a:t>
            </a:r>
            <a:r>
              <a:rPr lang="en-US" sz="2399" spc="47" dirty="0">
                <a:solidFill>
                  <a:srgbClr val="323232"/>
                </a:solidFill>
                <a:latin typeface="Comfortaa Bold"/>
              </a:rPr>
              <a:t> </a:t>
            </a:r>
            <a:r>
              <a:rPr lang="en-US" sz="2399" spc="47" dirty="0" err="1">
                <a:solidFill>
                  <a:srgbClr val="323232"/>
                </a:solidFill>
                <a:latin typeface="Comfortaa Bold"/>
              </a:rPr>
              <a:t>naiset</a:t>
            </a:r>
            <a:r>
              <a:rPr lang="en-US" sz="2399" spc="47" dirty="0">
                <a:solidFill>
                  <a:srgbClr val="323232"/>
                </a:solidFill>
                <a:latin typeface="Comfortaa Bold"/>
              </a:rPr>
              <a:t> </a:t>
            </a:r>
            <a:r>
              <a:rPr lang="en-US" sz="2399" spc="47" dirty="0" err="1">
                <a:solidFill>
                  <a:srgbClr val="323232"/>
                </a:solidFill>
                <a:latin typeface="Comfortaa Bold"/>
              </a:rPr>
              <a:t>tarkkailivat</a:t>
            </a:r>
            <a:r>
              <a:rPr lang="en-US" sz="2399" spc="47" dirty="0">
                <a:solidFill>
                  <a:srgbClr val="323232"/>
                </a:solidFill>
                <a:latin typeface="Comfortaa Bold"/>
              </a:rPr>
              <a:t> </a:t>
            </a:r>
            <a:r>
              <a:rPr lang="en-US" sz="2399" spc="47" dirty="0" err="1">
                <a:solidFill>
                  <a:srgbClr val="323232"/>
                </a:solidFill>
                <a:latin typeface="Comfortaa Bold"/>
              </a:rPr>
              <a:t>rintansa</a:t>
            </a:r>
            <a:r>
              <a:rPr lang="en-US" sz="2399" spc="47" dirty="0">
                <a:solidFill>
                  <a:srgbClr val="323232"/>
                </a:solidFill>
                <a:latin typeface="Comfortaa Bold"/>
              </a:rPr>
              <a:t> ja </a:t>
            </a:r>
            <a:r>
              <a:rPr lang="en-US" sz="2399" spc="47" dirty="0" err="1">
                <a:solidFill>
                  <a:srgbClr val="323232"/>
                </a:solidFill>
                <a:latin typeface="Comfortaa Bold"/>
              </a:rPr>
              <a:t>tekivät</a:t>
            </a:r>
            <a:r>
              <a:rPr lang="en-US" sz="2399" spc="47" dirty="0">
                <a:solidFill>
                  <a:srgbClr val="323232"/>
                </a:solidFill>
                <a:latin typeface="Comfortaa Bold"/>
              </a:rPr>
              <a:t> </a:t>
            </a:r>
            <a:r>
              <a:rPr lang="en-US" sz="2399" spc="47" dirty="0" err="1">
                <a:solidFill>
                  <a:srgbClr val="323232"/>
                </a:solidFill>
                <a:latin typeface="Comfortaa Bold"/>
              </a:rPr>
              <a:t>muut</a:t>
            </a:r>
            <a:r>
              <a:rPr lang="en-US" sz="2399" spc="47" dirty="0">
                <a:solidFill>
                  <a:srgbClr val="323232"/>
                </a:solidFill>
                <a:latin typeface="Comfortaa Bold"/>
              </a:rPr>
              <a:t> </a:t>
            </a:r>
            <a:r>
              <a:rPr lang="en-US" sz="2399" spc="47" dirty="0" err="1">
                <a:solidFill>
                  <a:srgbClr val="323232"/>
                </a:solidFill>
                <a:latin typeface="Comfortaa Bold"/>
              </a:rPr>
              <a:t>ohjelmaan</a:t>
            </a:r>
            <a:r>
              <a:rPr lang="en-US" sz="2399" spc="47" dirty="0">
                <a:solidFill>
                  <a:srgbClr val="323232"/>
                </a:solidFill>
                <a:latin typeface="Comfortaa Bold"/>
              </a:rPr>
              <a:t> </a:t>
            </a:r>
            <a:r>
              <a:rPr lang="en-US" sz="2399" spc="47" dirty="0" err="1">
                <a:solidFill>
                  <a:srgbClr val="323232"/>
                </a:solidFill>
                <a:latin typeface="Comfortaa Bold"/>
              </a:rPr>
              <a:t>kuuluvat</a:t>
            </a:r>
            <a:r>
              <a:rPr lang="en-US" sz="2399" spc="47" dirty="0">
                <a:solidFill>
                  <a:srgbClr val="323232"/>
                </a:solidFill>
                <a:latin typeface="Comfortaa Bold"/>
              </a:rPr>
              <a:t> </a:t>
            </a:r>
            <a:r>
              <a:rPr lang="en-US" sz="2399" spc="47" dirty="0" err="1">
                <a:solidFill>
                  <a:srgbClr val="323232"/>
                </a:solidFill>
                <a:latin typeface="Comfortaa Bold"/>
              </a:rPr>
              <a:t>tehtävät</a:t>
            </a:r>
            <a:r>
              <a:rPr lang="en-US" sz="2399" spc="47" dirty="0">
                <a:solidFill>
                  <a:srgbClr val="323232"/>
                </a:solidFill>
                <a:latin typeface="Comfortaa Bold"/>
              </a:rPr>
              <a:t>, mm. </a:t>
            </a:r>
            <a:r>
              <a:rPr lang="en-US" sz="2399" spc="47" dirty="0" err="1">
                <a:solidFill>
                  <a:srgbClr val="323232"/>
                </a:solidFill>
                <a:latin typeface="Comfortaa Bold"/>
              </a:rPr>
              <a:t>tiedottamalla</a:t>
            </a:r>
            <a:r>
              <a:rPr lang="en-US" sz="2399" spc="47" dirty="0">
                <a:solidFill>
                  <a:srgbClr val="323232"/>
                </a:solidFill>
                <a:latin typeface="Comfortaa Bold"/>
              </a:rPr>
              <a:t> ja </a:t>
            </a:r>
            <a:r>
              <a:rPr lang="en-US" sz="2399" spc="47" dirty="0" err="1">
                <a:solidFill>
                  <a:srgbClr val="323232"/>
                </a:solidFill>
                <a:latin typeface="Comfortaa Bold"/>
              </a:rPr>
              <a:t>muistuttamalla</a:t>
            </a:r>
            <a:r>
              <a:rPr lang="en-US" sz="2399"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err="1">
                <a:solidFill>
                  <a:srgbClr val="323232"/>
                </a:solidFill>
                <a:latin typeface="Comfortaa Bold"/>
              </a:rPr>
              <a:t>Marttaliiton</a:t>
            </a:r>
            <a:r>
              <a:rPr lang="en-US" sz="2350" spc="47" dirty="0">
                <a:solidFill>
                  <a:srgbClr val="323232"/>
                </a:solidFill>
                <a:latin typeface="Comfortaa Bold"/>
              </a:rPr>
              <a:t> </a:t>
            </a:r>
            <a:r>
              <a:rPr lang="en-US" sz="2350" spc="47" dirty="0" err="1">
                <a:solidFill>
                  <a:srgbClr val="323232"/>
                </a:solidFill>
                <a:latin typeface="Comfortaa Bold"/>
              </a:rPr>
              <a:t>tiedotuspäällikkö</a:t>
            </a:r>
            <a:r>
              <a:rPr lang="en-US" sz="2350" spc="47" dirty="0">
                <a:solidFill>
                  <a:srgbClr val="323232"/>
                </a:solidFill>
                <a:latin typeface="Comfortaa Bold"/>
              </a:rPr>
              <a:t> </a:t>
            </a:r>
            <a:r>
              <a:rPr lang="en-US" sz="2350" spc="47" dirty="0">
                <a:solidFill>
                  <a:srgbClr val="323232"/>
                </a:solidFill>
                <a:latin typeface="Comfortaa Bold Bold"/>
              </a:rPr>
              <a:t>Kaija Kauppinen </a:t>
            </a:r>
            <a:r>
              <a:rPr lang="en-US" sz="2350" spc="47" dirty="0" err="1">
                <a:solidFill>
                  <a:srgbClr val="323232"/>
                </a:solidFill>
                <a:latin typeface="Comfortaa Bold"/>
              </a:rPr>
              <a:t>johti</a:t>
            </a:r>
            <a:r>
              <a:rPr lang="en-US" sz="2350" spc="47" dirty="0">
                <a:solidFill>
                  <a:srgbClr val="323232"/>
                </a:solidFill>
                <a:latin typeface="Comfortaa Bold"/>
              </a:rPr>
              <a:t> </a:t>
            </a:r>
            <a:r>
              <a:rPr lang="en-US" sz="2350" spc="47" dirty="0" err="1">
                <a:solidFill>
                  <a:srgbClr val="323232"/>
                </a:solidFill>
                <a:latin typeface="Comfortaa Bold"/>
              </a:rPr>
              <a:t>kokeilua</a:t>
            </a:r>
            <a:r>
              <a:rPr lang="en-US" sz="2350" spc="47" dirty="0">
                <a:solidFill>
                  <a:srgbClr val="323232"/>
                </a:solidFill>
                <a:latin typeface="Comfortaa Bold"/>
              </a:rPr>
              <a:t> </a:t>
            </a:r>
            <a:r>
              <a:rPr lang="en-US" sz="2350" spc="47" dirty="0" err="1">
                <a:solidFill>
                  <a:srgbClr val="323232"/>
                </a:solidFill>
                <a:latin typeface="Comfortaa Bold"/>
              </a:rPr>
              <a:t>Gästrinin</a:t>
            </a:r>
            <a:r>
              <a:rPr lang="en-US" sz="2350" spc="47" dirty="0">
                <a:solidFill>
                  <a:srgbClr val="323232"/>
                </a:solidFill>
                <a:latin typeface="Comfortaa Bold"/>
              </a:rPr>
              <a:t> </a:t>
            </a:r>
            <a:r>
              <a:rPr lang="en-US" sz="2350" spc="47" dirty="0" err="1">
                <a:solidFill>
                  <a:srgbClr val="323232"/>
                </a:solidFill>
                <a:latin typeface="Comfortaa Bold"/>
              </a:rPr>
              <a:t>rinnalla</a:t>
            </a:r>
            <a:r>
              <a:rPr lang="en-US" sz="2350" spc="47" dirty="0">
                <a:solidFill>
                  <a:srgbClr val="323232"/>
                </a:solidFill>
                <a:latin typeface="Comfortaa Bold"/>
              </a:rPr>
              <a:t> </a:t>
            </a:r>
            <a:r>
              <a:rPr lang="en-US" sz="2350" spc="47" dirty="0" err="1">
                <a:solidFill>
                  <a:srgbClr val="323232"/>
                </a:solidFill>
                <a:latin typeface="Comfortaa Bold"/>
              </a:rPr>
              <a:t>toimien</a:t>
            </a:r>
            <a:r>
              <a:rPr lang="en-US" sz="2350" spc="47" dirty="0">
                <a:solidFill>
                  <a:srgbClr val="323232"/>
                </a:solidFill>
                <a:latin typeface="Comfortaa Bold"/>
              </a:rPr>
              <a:t> </a:t>
            </a:r>
            <a:r>
              <a:rPr lang="en-US" sz="2350" spc="47" dirty="0" err="1">
                <a:solidFill>
                  <a:srgbClr val="323232"/>
                </a:solidFill>
                <a:latin typeface="Comfortaa Bold"/>
              </a:rPr>
              <a:t>Marttojen</a:t>
            </a:r>
            <a:r>
              <a:rPr lang="en-US" sz="2350" spc="47" dirty="0">
                <a:solidFill>
                  <a:srgbClr val="323232"/>
                </a:solidFill>
                <a:latin typeface="Comfortaa Bold"/>
              </a:rPr>
              <a:t> </a:t>
            </a:r>
            <a:r>
              <a:rPr lang="en-US" sz="2350" spc="47" dirty="0" err="1">
                <a:solidFill>
                  <a:srgbClr val="323232"/>
                </a:solidFill>
                <a:latin typeface="Comfortaa Bold"/>
              </a:rPr>
              <a:t>toiminnan</a:t>
            </a:r>
            <a:r>
              <a:rPr lang="en-US" sz="2350" spc="47" dirty="0">
                <a:solidFill>
                  <a:srgbClr val="323232"/>
                </a:solidFill>
                <a:latin typeface="Comfortaa Bold"/>
              </a:rPr>
              <a:t> </a:t>
            </a:r>
            <a:r>
              <a:rPr lang="en-US" sz="2350" spc="47" dirty="0" err="1">
                <a:solidFill>
                  <a:srgbClr val="323232"/>
                </a:solidFill>
                <a:latin typeface="Comfortaa Bold"/>
              </a:rPr>
              <a:t>järjestäjänä</a:t>
            </a:r>
            <a:r>
              <a:rPr lang="en-US" sz="2350" spc="47" dirty="0">
                <a:solidFill>
                  <a:srgbClr val="323232"/>
                </a:solidFill>
                <a:latin typeface="Comfortaa Bold"/>
              </a:rPr>
              <a:t>, </a:t>
            </a:r>
            <a:r>
              <a:rPr lang="en-US" sz="2350" spc="47" dirty="0" err="1">
                <a:solidFill>
                  <a:srgbClr val="323232"/>
                </a:solidFill>
                <a:latin typeface="Comfortaa Bold"/>
              </a:rPr>
              <a:t>koordinoijana</a:t>
            </a:r>
            <a:r>
              <a:rPr lang="en-US" sz="2350" spc="47" dirty="0">
                <a:solidFill>
                  <a:srgbClr val="323232"/>
                </a:solidFill>
                <a:latin typeface="Comfortaa Bold"/>
              </a:rPr>
              <a:t> ja </a:t>
            </a:r>
            <a:r>
              <a:rPr lang="en-US" sz="2350" spc="47" dirty="0" err="1">
                <a:solidFill>
                  <a:srgbClr val="323232"/>
                </a:solidFill>
                <a:latin typeface="Comfortaa Bold"/>
              </a:rPr>
              <a:t>tiedottajana</a:t>
            </a:r>
            <a:r>
              <a:rPr lang="en-US" sz="2350" spc="47" dirty="0">
                <a:solidFill>
                  <a:srgbClr val="323232"/>
                </a:solidFill>
                <a:latin typeface="Comfortaa Bold"/>
              </a:rPr>
              <a:t>.</a:t>
            </a:r>
          </a:p>
          <a:p>
            <a:pPr>
              <a:lnSpc>
                <a:spcPts val="3894"/>
              </a:lnSpc>
            </a:pPr>
            <a:endParaRPr lang="en-US" sz="2399" spc="47" dirty="0">
              <a:solidFill>
                <a:srgbClr val="323232"/>
              </a:solidFill>
              <a:latin typeface="Comfortaa Bold"/>
            </a:endParaRPr>
          </a:p>
        </p:txBody>
      </p:sp>
      <p:pic>
        <p:nvPicPr>
          <p:cNvPr id="3" name="Picture 3"/>
          <p:cNvPicPr>
            <a:picLocks noChangeAspect="1"/>
          </p:cNvPicPr>
          <p:nvPr/>
        </p:nvPicPr>
        <p:blipFill>
          <a:blip r:embed="rId2"/>
          <a:srcRect/>
          <a:stretch>
            <a:fillRect/>
          </a:stretch>
        </p:blipFill>
        <p:spPr>
          <a:xfrm>
            <a:off x="419100" y="1815980"/>
            <a:ext cx="7347003" cy="6674100"/>
          </a:xfrm>
          <a:prstGeom prst="rect">
            <a:avLst/>
          </a:prstGeom>
        </p:spPr>
      </p:pic>
      <p:sp>
        <p:nvSpPr>
          <p:cNvPr id="4" name="TextBox 4"/>
          <p:cNvSpPr txBox="1"/>
          <p:nvPr/>
        </p:nvSpPr>
        <p:spPr>
          <a:xfrm>
            <a:off x="8092746" y="547778"/>
            <a:ext cx="10690353" cy="981075"/>
          </a:xfrm>
          <a:prstGeom prst="rect">
            <a:avLst/>
          </a:prstGeom>
        </p:spPr>
        <p:txBody>
          <a:bodyPr lIns="0" tIns="0" rIns="0" bIns="0" rtlCol="0" anchor="t">
            <a:spAutoFit/>
          </a:bodyPr>
          <a:lstStyle/>
          <a:p>
            <a:pPr>
              <a:lnSpc>
                <a:spcPts val="7680"/>
              </a:lnSpc>
            </a:pPr>
            <a:r>
              <a:rPr lang="en-US" sz="6400" spc="128" dirty="0" err="1">
                <a:solidFill>
                  <a:srgbClr val="7D067F"/>
                </a:solidFill>
                <a:latin typeface="Comfortaa Bold Bold"/>
              </a:rPr>
              <a:t>Mukana</a:t>
            </a:r>
            <a:r>
              <a:rPr lang="en-US" sz="6400" spc="128" dirty="0">
                <a:solidFill>
                  <a:srgbClr val="7D067F"/>
                </a:solidFill>
                <a:latin typeface="Comfortaa Bold Bold"/>
              </a:rPr>
              <a:t> </a:t>
            </a:r>
            <a:r>
              <a:rPr lang="en-US" sz="6400" spc="128" dirty="0" err="1">
                <a:solidFill>
                  <a:srgbClr val="7D067F"/>
                </a:solidFill>
                <a:latin typeface="Comfortaa Bold Bold"/>
              </a:rPr>
              <a:t>menossa</a:t>
            </a:r>
            <a:endParaRPr lang="en-US" sz="6400" spc="128" dirty="0">
              <a:solidFill>
                <a:srgbClr val="7D067F"/>
              </a:solidFill>
              <a:latin typeface="Comfortaa Bold Bold"/>
            </a:endParaRPr>
          </a:p>
        </p:txBody>
      </p:sp>
      <p:sp>
        <p:nvSpPr>
          <p:cNvPr id="5" name="TextBox 5"/>
          <p:cNvSpPr txBox="1"/>
          <p:nvPr/>
        </p:nvSpPr>
        <p:spPr>
          <a:xfrm>
            <a:off x="2338340" y="8870601"/>
            <a:ext cx="3508524" cy="594995"/>
          </a:xfrm>
          <a:prstGeom prst="rect">
            <a:avLst/>
          </a:prstGeom>
        </p:spPr>
        <p:txBody>
          <a:bodyPr lIns="0" tIns="0" rIns="0" bIns="0" rtlCol="0" anchor="t">
            <a:spAutoFit/>
          </a:bodyPr>
          <a:lstStyle/>
          <a:p>
            <a:pPr algn="ctr">
              <a:lnSpc>
                <a:spcPts val="2379"/>
              </a:lnSpc>
            </a:pPr>
            <a:r>
              <a:rPr lang="en-US" sz="1699">
                <a:solidFill>
                  <a:srgbClr val="000000"/>
                </a:solidFill>
                <a:latin typeface="Comfortaa Bold"/>
              </a:rPr>
              <a:t>Eeva nro 4/2003</a:t>
            </a:r>
          </a:p>
          <a:p>
            <a:pPr algn="ctr">
              <a:lnSpc>
                <a:spcPts val="2379"/>
              </a:lnSpc>
            </a:pPr>
            <a:endParaRPr lang="en-US" sz="1699">
              <a:solidFill>
                <a:srgbClr val="000000"/>
              </a:solidFill>
              <a:latin typeface="Comforta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0" y="-438150"/>
            <a:ext cx="2438400" cy="11163300"/>
          </a:xfrm>
          <a:prstGeom prst="rect">
            <a:avLst/>
          </a:prstGeom>
          <a:solidFill>
            <a:srgbClr val="7D067F"/>
          </a:solidFill>
        </p:spPr>
      </p:sp>
      <p:sp>
        <p:nvSpPr>
          <p:cNvPr id="11" name="Tekstiruutu 10">
            <a:extLst>
              <a:ext uri="{FF2B5EF4-FFF2-40B4-BE49-F238E27FC236}">
                <a16:creationId xmlns:a16="http://schemas.microsoft.com/office/drawing/2014/main" id="{1109DC44-6FAB-4DC5-A65E-04B790D4E2FE}"/>
              </a:ext>
            </a:extLst>
          </p:cNvPr>
          <p:cNvSpPr txBox="1"/>
          <p:nvPr/>
        </p:nvSpPr>
        <p:spPr>
          <a:xfrm>
            <a:off x="2590800" y="1028700"/>
            <a:ext cx="7377545" cy="9530814"/>
          </a:xfrm>
          <a:prstGeom prst="rect">
            <a:avLst/>
          </a:prstGeom>
          <a:noFill/>
        </p:spPr>
        <p:txBody>
          <a:bodyPr wrap="square" lIns="91440" tIns="45720" rIns="91440" bIns="45720" anchor="t">
            <a:spAutoFit/>
          </a:bodyPr>
          <a:lstStyle/>
          <a:p>
            <a:pPr>
              <a:lnSpc>
                <a:spcPts val="3597"/>
              </a:lnSpc>
            </a:pPr>
            <a:r>
              <a:rPr lang="fi-FI" sz="3200" spc="44" dirty="0">
                <a:solidFill>
                  <a:srgbClr val="323232"/>
                </a:solidFill>
                <a:latin typeface="Comfortaa Bold"/>
              </a:rPr>
              <a:t>Ohjelma</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Terveydenhuollon ammattihenkilön opastus ryhmille ja yksilöille sekä keskustelu rintojen omatarkkailusta </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Nainen tarkkailee rinnat säännöllisesti katselemalla ja tunnustelemalla sekä merkitsee tiedot henkilökohtaiseen </a:t>
            </a:r>
            <a:r>
              <a:rPr lang="fi-FI" sz="3200" spc="44" dirty="0" err="1">
                <a:solidFill>
                  <a:srgbClr val="323232"/>
                </a:solidFill>
                <a:latin typeface="Comfortaa Bold"/>
              </a:rPr>
              <a:t>Mamakorttiin</a:t>
            </a:r>
            <a:r>
              <a:rPr lang="fi-FI" sz="3200" spc="44" dirty="0">
                <a:solidFill>
                  <a:srgbClr val="323232"/>
                </a:solidFill>
                <a:latin typeface="Comfortaa Bold"/>
              </a:rPr>
              <a:t>* </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Nainen on yhteydessä lääkäriin jos löytää huolestuttavia muutoksia </a:t>
            </a:r>
          </a:p>
          <a:p>
            <a:pPr>
              <a:lnSpc>
                <a:spcPts val="3597"/>
              </a:lnSpc>
            </a:pPr>
            <a:endParaRPr lang="fi-FI" sz="2900" dirty="0">
              <a:solidFill>
                <a:srgbClr val="000000"/>
              </a:solidFill>
              <a:latin typeface="Comforta bold"/>
            </a:endParaRPr>
          </a:p>
          <a:p>
            <a:pPr rtl="0" fontAlgn="base">
              <a:spcBef>
                <a:spcPts val="1000"/>
              </a:spcBef>
              <a:spcAft>
                <a:spcPts val="0"/>
              </a:spcAft>
              <a:buFont typeface="Arial" panose="020B0604020202020204" pitchFamily="34" charset="0"/>
              <a:buChar char="•"/>
            </a:pPr>
            <a:endParaRPr lang="fi-FI" sz="2900" i="0" u="none" strike="noStrike" dirty="0">
              <a:solidFill>
                <a:srgbClr val="000000"/>
              </a:solidFill>
              <a:effectLst/>
              <a:latin typeface="Comforta bold"/>
            </a:endParaRPr>
          </a:p>
          <a:p>
            <a:br>
              <a:rPr lang="fi-FI" b="0" dirty="0">
                <a:effectLst/>
              </a:rPr>
            </a:br>
            <a:endParaRPr lang="fi-FI" dirty="0"/>
          </a:p>
        </p:txBody>
      </p:sp>
      <p:sp>
        <p:nvSpPr>
          <p:cNvPr id="13" name="Tekstiruutu 12">
            <a:extLst>
              <a:ext uri="{FF2B5EF4-FFF2-40B4-BE49-F238E27FC236}">
                <a16:creationId xmlns:a16="http://schemas.microsoft.com/office/drawing/2014/main" id="{96E3BACD-E95D-4848-ABD9-6FEFC25F8D72}"/>
              </a:ext>
            </a:extLst>
          </p:cNvPr>
          <p:cNvSpPr txBox="1"/>
          <p:nvPr/>
        </p:nvSpPr>
        <p:spPr>
          <a:xfrm>
            <a:off x="10622973" y="1028700"/>
            <a:ext cx="7131627" cy="5632311"/>
          </a:xfrm>
          <a:prstGeom prst="rect">
            <a:avLst/>
          </a:prstGeom>
          <a:noFill/>
        </p:spPr>
        <p:txBody>
          <a:bodyPr wrap="square">
            <a:spAutoFit/>
          </a:bodyPr>
          <a:lstStyle/>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Ohjelmapaketti</a:t>
            </a:r>
          </a:p>
          <a:p>
            <a:pPr marL="0" marR="0" lvl="0" indent="0" algn="l" defTabSz="914400" rtl="0" eaLnBrk="1" fontAlgn="auto" latinLnBrk="0" hangingPunct="1">
              <a:lnSpc>
                <a:spcPts val="3597"/>
              </a:lnSpc>
              <a:spcBef>
                <a:spcPts val="0"/>
              </a:spcBef>
              <a:spcAft>
                <a:spcPts val="0"/>
              </a:spcAft>
              <a:buClrTx/>
              <a:buSzTx/>
              <a:buFontTx/>
              <a:buNone/>
              <a:tabLst/>
              <a:defRPr/>
            </a:pPr>
            <a:br>
              <a:rPr kumimoji="0" lang="fi-FI" sz="3200" b="0" i="0" u="none" strike="noStrike" kern="1200" cap="none" spc="44" normalizeH="0" baseline="0" noProof="0" dirty="0">
                <a:ln>
                  <a:noFill/>
                </a:ln>
                <a:solidFill>
                  <a:srgbClr val="323232"/>
                </a:solidFill>
                <a:effectLst/>
                <a:uLnTx/>
                <a:uFillTx/>
                <a:latin typeface="Comfortaa Bold"/>
                <a:ea typeface="+mn-ea"/>
                <a:cs typeface="+mn-cs"/>
              </a:rPr>
            </a:b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Käsikirja terveydenhuollon ammattihenkilöiden valmentamiseksi naisten opastamiseen </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Kuultokuvien pohjat esitelmiin </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err="1">
                <a:ln>
                  <a:noFill/>
                </a:ln>
                <a:solidFill>
                  <a:srgbClr val="323232"/>
                </a:solidFill>
                <a:effectLst/>
                <a:uLnTx/>
                <a:uFillTx/>
                <a:latin typeface="Comfortaa Bold"/>
                <a:ea typeface="+mn-ea"/>
                <a:cs typeface="+mn-cs"/>
              </a:rPr>
              <a:t>Mamakortit</a:t>
            </a:r>
            <a:r>
              <a:rPr kumimoji="0" lang="fi-FI" sz="3200" b="0" i="0" u="none" strike="noStrike" kern="1200" cap="none" spc="44" normalizeH="0" baseline="0" noProof="0" dirty="0">
                <a:ln>
                  <a:noFill/>
                </a:ln>
                <a:solidFill>
                  <a:srgbClr val="323232"/>
                </a:solidFill>
                <a:effectLst/>
                <a:uLnTx/>
                <a:uFillTx/>
                <a:latin typeface="Comfortaa Bold"/>
                <a:ea typeface="+mn-ea"/>
                <a:cs typeface="+mn-cs"/>
              </a:rPr>
              <a:t> naisten käyttöön</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Kuvat</a:t>
            </a:r>
          </a:p>
        </p:txBody>
      </p:sp>
    </p:spTree>
    <p:extLst>
      <p:ext uri="{BB962C8B-B14F-4D97-AF65-F5344CB8AC3E}">
        <p14:creationId xmlns:p14="http://schemas.microsoft.com/office/powerpoint/2010/main" val="210869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8229600"/>
          </a:xfrm>
          <a:prstGeom prst="rect">
            <a:avLst/>
          </a:prstGeom>
          <a:solidFill>
            <a:srgbClr val="FFF6F6"/>
          </a:solidFill>
        </p:spPr>
      </p:sp>
      <p:pic>
        <p:nvPicPr>
          <p:cNvPr id="3" name="Picture 3"/>
          <p:cNvPicPr>
            <a:picLocks noChangeAspect="1"/>
          </p:cNvPicPr>
          <p:nvPr/>
        </p:nvPicPr>
        <p:blipFill>
          <a:blip r:embed="rId2"/>
          <a:srcRect/>
          <a:stretch>
            <a:fillRect/>
          </a:stretch>
        </p:blipFill>
        <p:spPr>
          <a:xfrm>
            <a:off x="1028700" y="1028700"/>
            <a:ext cx="9012339" cy="5242586"/>
          </a:xfrm>
          <a:prstGeom prst="rect">
            <a:avLst/>
          </a:prstGeom>
        </p:spPr>
      </p:pic>
      <p:pic>
        <p:nvPicPr>
          <p:cNvPr id="4" name="Picture 4"/>
          <p:cNvPicPr>
            <a:picLocks noChangeAspect="1"/>
          </p:cNvPicPr>
          <p:nvPr/>
        </p:nvPicPr>
        <p:blipFill>
          <a:blip r:embed="rId3"/>
          <a:srcRect b="1489"/>
          <a:stretch>
            <a:fillRect/>
          </a:stretch>
        </p:blipFill>
        <p:spPr>
          <a:xfrm>
            <a:off x="10041039" y="3848184"/>
            <a:ext cx="7218261" cy="54101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1528694" y="-514985"/>
            <a:ext cx="7255928" cy="11192188"/>
          </a:xfrm>
          <a:prstGeom prst="rect">
            <a:avLst/>
          </a:prstGeom>
          <a:solidFill>
            <a:srgbClr val="FAE6F8">
              <a:alpha val="19607"/>
            </a:srgbClr>
          </a:solidFill>
        </p:spPr>
      </p:sp>
      <p:sp>
        <p:nvSpPr>
          <p:cNvPr id="3" name="TextBox 3"/>
          <p:cNvSpPr txBox="1"/>
          <p:nvPr/>
        </p:nvSpPr>
        <p:spPr>
          <a:xfrm>
            <a:off x="1028700" y="1019175"/>
            <a:ext cx="8645719" cy="1952625"/>
          </a:xfrm>
          <a:prstGeom prst="rect">
            <a:avLst/>
          </a:prstGeom>
        </p:spPr>
        <p:txBody>
          <a:bodyPr lIns="0" tIns="0" rIns="0" bIns="0" rtlCol="0" anchor="t">
            <a:spAutoFit/>
          </a:bodyPr>
          <a:lstStyle/>
          <a:p>
            <a:pPr>
              <a:lnSpc>
                <a:spcPts val="7680"/>
              </a:lnSpc>
            </a:pPr>
            <a:r>
              <a:rPr lang="en-US" sz="6400" spc="128">
                <a:solidFill>
                  <a:srgbClr val="7D067F"/>
                </a:solidFill>
                <a:latin typeface="Comfortaa Bold Bold"/>
              </a:rPr>
              <a:t>Tutkimuksen lopputulema</a:t>
            </a:r>
          </a:p>
        </p:txBody>
      </p:sp>
      <p:sp>
        <p:nvSpPr>
          <p:cNvPr id="4" name="TextBox 4"/>
          <p:cNvSpPr txBox="1"/>
          <p:nvPr/>
        </p:nvSpPr>
        <p:spPr>
          <a:xfrm>
            <a:off x="1028700" y="3410197"/>
            <a:ext cx="8645719" cy="5355312"/>
          </a:xfrm>
          <a:prstGeom prst="rect">
            <a:avLst/>
          </a:prstGeom>
        </p:spPr>
        <p:txBody>
          <a:bodyPr lIns="0" tIns="0" rIns="0" bIns="0" rtlCol="0" anchor="t">
            <a:spAutoFit/>
          </a:bodyPr>
          <a:lstStyle/>
          <a:p>
            <a:pPr>
              <a:lnSpc>
                <a:spcPts val="3529"/>
              </a:lnSpc>
            </a:pPr>
            <a:r>
              <a:rPr lang="en-US" sz="2521" dirty="0">
                <a:solidFill>
                  <a:srgbClr val="000000"/>
                </a:solidFill>
                <a:latin typeface="Comfortaa Bold"/>
              </a:rPr>
              <a:t>•56 177 </a:t>
            </a:r>
            <a:r>
              <a:rPr lang="en-US" sz="2521" dirty="0" err="1">
                <a:solidFill>
                  <a:srgbClr val="000000"/>
                </a:solidFill>
                <a:latin typeface="Comfortaa Bold"/>
              </a:rPr>
              <a:t>Marttaa</a:t>
            </a:r>
            <a:r>
              <a:rPr lang="en-US" sz="2521" dirty="0">
                <a:solidFill>
                  <a:srgbClr val="000000"/>
                </a:solidFill>
                <a:latin typeface="Comfortaa Bold"/>
              </a:rPr>
              <a:t> </a:t>
            </a:r>
            <a:r>
              <a:rPr lang="en-US" sz="2521" dirty="0" err="1">
                <a:solidFill>
                  <a:srgbClr val="000000"/>
                </a:solidFill>
                <a:latin typeface="Comfortaa Bold"/>
              </a:rPr>
              <a:t>osallistui</a:t>
            </a:r>
            <a:endParaRPr lang="en-US" sz="2521" dirty="0">
              <a:solidFill>
                <a:srgbClr val="000000"/>
              </a:solidFill>
              <a:latin typeface="Comfortaa Bold"/>
            </a:endParaRPr>
          </a:p>
          <a:p>
            <a:pPr>
              <a:lnSpc>
                <a:spcPts val="3529"/>
              </a:lnSpc>
            </a:pPr>
            <a:r>
              <a:rPr lang="en-US" sz="2500" dirty="0">
                <a:solidFill>
                  <a:srgbClr val="000000"/>
                </a:solidFill>
                <a:latin typeface="Comfortaa Bold"/>
              </a:rPr>
              <a:t>•32 000 Mamakorttia palautettiin täytettynä -&gt; 55% </a:t>
            </a:r>
            <a:r>
              <a:rPr lang="en-US" sz="2500" dirty="0" err="1">
                <a:solidFill>
                  <a:srgbClr val="000000"/>
                </a:solidFill>
                <a:latin typeface="Comfortaa Bold"/>
              </a:rPr>
              <a:t>osallistuneista</a:t>
            </a:r>
            <a:r>
              <a:rPr lang="en-US" sz="2500" dirty="0">
                <a:solidFill>
                  <a:srgbClr val="000000"/>
                </a:solidFill>
                <a:latin typeface="Comfortaa Bold"/>
              </a:rPr>
              <a:t> </a:t>
            </a:r>
            <a:r>
              <a:rPr lang="en-US" sz="2500" dirty="0" err="1">
                <a:solidFill>
                  <a:srgbClr val="000000"/>
                </a:solidFill>
                <a:latin typeface="Comfortaa Bold"/>
              </a:rPr>
              <a:t>teki</a:t>
            </a:r>
            <a:r>
              <a:rPr lang="en-US" sz="2500" dirty="0">
                <a:solidFill>
                  <a:srgbClr val="000000"/>
                </a:solidFill>
                <a:latin typeface="Comfortaa Bold"/>
              </a:rPr>
              <a:t> </a:t>
            </a:r>
            <a:r>
              <a:rPr lang="en-US" sz="2500" dirty="0" err="1">
                <a:solidFill>
                  <a:srgbClr val="000000"/>
                </a:solidFill>
                <a:latin typeface="Comfortaa Bold"/>
              </a:rPr>
              <a:t>kahden</a:t>
            </a:r>
            <a:r>
              <a:rPr lang="en-US" sz="2500" dirty="0">
                <a:solidFill>
                  <a:srgbClr val="000000"/>
                </a:solidFill>
                <a:latin typeface="Comfortaa Bold"/>
              </a:rPr>
              <a:t> </a:t>
            </a:r>
            <a:r>
              <a:rPr lang="en-US" sz="2500" dirty="0" err="1">
                <a:solidFill>
                  <a:srgbClr val="000000"/>
                </a:solidFill>
                <a:latin typeface="Comfortaa Bold"/>
              </a:rPr>
              <a:t>vuoden</a:t>
            </a:r>
            <a:r>
              <a:rPr lang="en-US" sz="2500" dirty="0">
                <a:solidFill>
                  <a:srgbClr val="000000"/>
                </a:solidFill>
                <a:latin typeface="Comfortaa Bold"/>
              </a:rPr>
              <a:t> </a:t>
            </a:r>
            <a:r>
              <a:rPr lang="en-US" sz="2500" dirty="0" err="1">
                <a:solidFill>
                  <a:srgbClr val="000000"/>
                </a:solidFill>
                <a:latin typeface="Comfortaa Bold"/>
              </a:rPr>
              <a:t>ajan</a:t>
            </a:r>
            <a:r>
              <a:rPr lang="en-US" sz="2500" dirty="0">
                <a:solidFill>
                  <a:srgbClr val="000000"/>
                </a:solidFill>
                <a:latin typeface="Comfortaa Bold"/>
              </a:rPr>
              <a:t> </a:t>
            </a:r>
            <a:r>
              <a:rPr lang="en-US" sz="2500" dirty="0" err="1">
                <a:solidFill>
                  <a:srgbClr val="000000"/>
                </a:solidFill>
                <a:latin typeface="Comfortaa Bold"/>
              </a:rPr>
              <a:t>rintojen</a:t>
            </a:r>
            <a:r>
              <a:rPr lang="en-US" sz="2500" dirty="0">
                <a:solidFill>
                  <a:srgbClr val="000000"/>
                </a:solidFill>
                <a:latin typeface="Comfortaa Bold"/>
              </a:rPr>
              <a:t> omatarkkailun kuukausittain</a:t>
            </a:r>
          </a:p>
          <a:p>
            <a:pPr>
              <a:lnSpc>
                <a:spcPts val="3529"/>
              </a:lnSpc>
            </a:pP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Rintasyövät</a:t>
            </a:r>
            <a:r>
              <a:rPr lang="en-US" sz="2521" dirty="0">
                <a:solidFill>
                  <a:srgbClr val="000000"/>
                </a:solidFill>
                <a:latin typeface="Comfortaa Bold"/>
              </a:rPr>
              <a:t> </a:t>
            </a:r>
            <a:r>
              <a:rPr lang="en-US" sz="2521" dirty="0" err="1">
                <a:solidFill>
                  <a:srgbClr val="000000"/>
                </a:solidFill>
                <a:latin typeface="Comfortaa Bold"/>
              </a:rPr>
              <a:t>todettiin</a:t>
            </a:r>
            <a:r>
              <a:rPr lang="en-US" sz="2521" dirty="0">
                <a:solidFill>
                  <a:srgbClr val="000000"/>
                </a:solidFill>
                <a:latin typeface="Comfortaa Bold"/>
              </a:rPr>
              <a:t> </a:t>
            </a:r>
            <a:r>
              <a:rPr lang="en-US" sz="2521" dirty="0" err="1">
                <a:solidFill>
                  <a:srgbClr val="000000"/>
                </a:solidFill>
                <a:latin typeface="Comfortaa Bold"/>
              </a:rPr>
              <a:t>aikaisemmin</a:t>
            </a:r>
            <a:r>
              <a:rPr lang="en-US" sz="2521" dirty="0">
                <a:solidFill>
                  <a:srgbClr val="000000"/>
                </a:solidFill>
                <a:latin typeface="Comfortaa Bold"/>
              </a:rPr>
              <a:t> </a:t>
            </a:r>
            <a:r>
              <a:rPr lang="en-US" sz="2521" dirty="0" err="1">
                <a:solidFill>
                  <a:srgbClr val="000000"/>
                </a:solidFill>
                <a:latin typeface="Comfortaa Bold"/>
              </a:rPr>
              <a:t>kuin</a:t>
            </a:r>
            <a:r>
              <a:rPr lang="en-US" sz="2521" dirty="0">
                <a:solidFill>
                  <a:srgbClr val="000000"/>
                </a:solidFill>
                <a:latin typeface="Comfortaa Bold"/>
              </a:rPr>
              <a:t> </a:t>
            </a:r>
            <a:r>
              <a:rPr lang="en-US" sz="2521" dirty="0" err="1">
                <a:solidFill>
                  <a:srgbClr val="000000"/>
                </a:solidFill>
                <a:latin typeface="Comfortaa Bold"/>
              </a:rPr>
              <a:t>normaalisti</a:t>
            </a: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Rintasyövän</a:t>
            </a:r>
            <a:r>
              <a:rPr lang="en-US" sz="2521" dirty="0">
                <a:solidFill>
                  <a:srgbClr val="000000"/>
                </a:solidFill>
                <a:latin typeface="Comfortaa Bold"/>
              </a:rPr>
              <a:t> </a:t>
            </a:r>
            <a:r>
              <a:rPr lang="en-US" sz="2521" dirty="0" err="1">
                <a:solidFill>
                  <a:srgbClr val="000000"/>
                </a:solidFill>
                <a:latin typeface="Comfortaa Bold"/>
              </a:rPr>
              <a:t>ilmaantuminen</a:t>
            </a:r>
            <a:r>
              <a:rPr lang="en-US" sz="2521" dirty="0">
                <a:solidFill>
                  <a:srgbClr val="000000"/>
                </a:solidFill>
                <a:latin typeface="Comfortaa Bold"/>
              </a:rPr>
              <a:t> </a:t>
            </a:r>
            <a:r>
              <a:rPr lang="en-US" sz="2521" dirty="0" err="1">
                <a:solidFill>
                  <a:srgbClr val="000000"/>
                </a:solidFill>
                <a:latin typeface="Comfortaa Bold"/>
              </a:rPr>
              <a:t>oli</a:t>
            </a:r>
            <a:r>
              <a:rPr lang="en-US" sz="2521" dirty="0">
                <a:solidFill>
                  <a:srgbClr val="000000"/>
                </a:solidFill>
                <a:latin typeface="Comfortaa Bold"/>
              </a:rPr>
              <a:t> 20 % </a:t>
            </a:r>
            <a:r>
              <a:rPr lang="en-US" sz="2521" dirty="0" err="1">
                <a:solidFill>
                  <a:srgbClr val="000000"/>
                </a:solidFill>
                <a:latin typeface="Comfortaa Bold"/>
              </a:rPr>
              <a:t>suurempi</a:t>
            </a:r>
            <a:r>
              <a:rPr lang="en-US" sz="2521" dirty="0">
                <a:solidFill>
                  <a:srgbClr val="000000"/>
                </a:solidFill>
                <a:latin typeface="Comfortaa Bold"/>
              </a:rPr>
              <a:t> </a:t>
            </a:r>
            <a:r>
              <a:rPr lang="en-US" sz="2521" dirty="0" err="1">
                <a:solidFill>
                  <a:srgbClr val="000000"/>
                </a:solidFill>
                <a:latin typeface="Comfortaa Bold"/>
              </a:rPr>
              <a:t>verrattuna</a:t>
            </a:r>
            <a:r>
              <a:rPr lang="en-US" sz="2521" dirty="0">
                <a:solidFill>
                  <a:srgbClr val="000000"/>
                </a:solidFill>
                <a:latin typeface="Comfortaa Bold"/>
              </a:rPr>
              <a:t> </a:t>
            </a:r>
            <a:r>
              <a:rPr lang="en-US" sz="2521" dirty="0" err="1">
                <a:solidFill>
                  <a:srgbClr val="000000"/>
                </a:solidFill>
                <a:latin typeface="Comfortaa Bold"/>
              </a:rPr>
              <a:t>odotettuun</a:t>
            </a:r>
            <a:r>
              <a:rPr lang="en-US" sz="2521" dirty="0">
                <a:solidFill>
                  <a:srgbClr val="000000"/>
                </a:solidFill>
                <a:latin typeface="Comfortaa Bold"/>
              </a:rPr>
              <a:t> </a:t>
            </a:r>
            <a:r>
              <a:rPr lang="en-US" sz="2521" dirty="0" err="1">
                <a:solidFill>
                  <a:srgbClr val="000000"/>
                </a:solidFill>
                <a:latin typeface="Comfortaa Bold"/>
              </a:rPr>
              <a:t>määrään</a:t>
            </a:r>
            <a:r>
              <a:rPr lang="en-US" sz="2521" dirty="0">
                <a:solidFill>
                  <a:srgbClr val="000000"/>
                </a:solidFill>
                <a:latin typeface="Comfortaa Bold"/>
              </a:rPr>
              <a:t> </a:t>
            </a:r>
            <a:r>
              <a:rPr lang="en-US" sz="2521" dirty="0" err="1">
                <a:solidFill>
                  <a:srgbClr val="000000"/>
                </a:solidFill>
                <a:latin typeface="Comfortaa Bold"/>
              </a:rPr>
              <a:t>ilman</a:t>
            </a:r>
            <a:r>
              <a:rPr lang="en-US" sz="2521" dirty="0">
                <a:solidFill>
                  <a:srgbClr val="000000"/>
                </a:solidFill>
                <a:latin typeface="Comfortaa Bold"/>
              </a:rPr>
              <a:t> </a:t>
            </a:r>
            <a:r>
              <a:rPr lang="en-US" sz="2521" dirty="0" err="1">
                <a:solidFill>
                  <a:srgbClr val="000000"/>
                </a:solidFill>
                <a:latin typeface="Comfortaa Bold"/>
              </a:rPr>
              <a:t>ohjelmaa</a:t>
            </a: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Rintasyöpäkuolleisuus</a:t>
            </a:r>
            <a:r>
              <a:rPr lang="en-US" sz="2521" dirty="0">
                <a:solidFill>
                  <a:srgbClr val="000000"/>
                </a:solidFill>
                <a:latin typeface="Comfortaa Bold"/>
              </a:rPr>
              <a:t> </a:t>
            </a:r>
            <a:r>
              <a:rPr lang="en-US" sz="2521" dirty="0" err="1">
                <a:solidFill>
                  <a:srgbClr val="000000"/>
                </a:solidFill>
                <a:latin typeface="Comfortaa Bold"/>
              </a:rPr>
              <a:t>oli</a:t>
            </a:r>
            <a:r>
              <a:rPr lang="en-US" sz="2521" dirty="0">
                <a:solidFill>
                  <a:srgbClr val="000000"/>
                </a:solidFill>
                <a:latin typeface="Comfortaa Bold"/>
              </a:rPr>
              <a:t> 29 % </a:t>
            </a:r>
            <a:r>
              <a:rPr lang="en-US" sz="2521" dirty="0" err="1">
                <a:solidFill>
                  <a:srgbClr val="000000"/>
                </a:solidFill>
                <a:latin typeface="Comfortaa Bold"/>
              </a:rPr>
              <a:t>pienempi</a:t>
            </a:r>
            <a:endParaRPr lang="en-US" sz="2521" dirty="0">
              <a:solidFill>
                <a:srgbClr val="000000"/>
              </a:solidFill>
              <a:latin typeface="Comfortaa Bold"/>
            </a:endParaRPr>
          </a:p>
          <a:p>
            <a:pPr>
              <a:lnSpc>
                <a:spcPts val="3529"/>
              </a:lnSpc>
            </a:pPr>
            <a:endParaRPr lang="en-US" sz="2521" dirty="0">
              <a:solidFill>
                <a:srgbClr val="000000"/>
              </a:solidFill>
              <a:latin typeface="Comfortaa Bold"/>
            </a:endParaRPr>
          </a:p>
          <a:p>
            <a:pPr>
              <a:lnSpc>
                <a:spcPts val="3529"/>
              </a:lnSpc>
            </a:pPr>
            <a:r>
              <a:rPr lang="en-US" sz="2521" dirty="0" err="1">
                <a:solidFill>
                  <a:srgbClr val="000000"/>
                </a:solidFill>
                <a:latin typeface="Comfortaa Bold"/>
              </a:rPr>
              <a:t>Omatarkkailu</a:t>
            </a:r>
            <a:r>
              <a:rPr lang="en-US" sz="2521" dirty="0">
                <a:solidFill>
                  <a:srgbClr val="000000"/>
                </a:solidFill>
                <a:latin typeface="Comfortaa Bold"/>
              </a:rPr>
              <a:t> </a:t>
            </a:r>
            <a:r>
              <a:rPr lang="en-US" sz="2521" dirty="0" err="1">
                <a:solidFill>
                  <a:srgbClr val="000000"/>
                </a:solidFill>
                <a:latin typeface="Comfortaa Bold"/>
              </a:rPr>
              <a:t>ei</a:t>
            </a:r>
            <a:r>
              <a:rPr lang="en-US" sz="2521" dirty="0">
                <a:solidFill>
                  <a:srgbClr val="000000"/>
                </a:solidFill>
                <a:latin typeface="Comfortaa Bold"/>
              </a:rPr>
              <a:t> </a:t>
            </a:r>
            <a:r>
              <a:rPr lang="en-US" sz="2521" dirty="0" err="1">
                <a:solidFill>
                  <a:srgbClr val="000000"/>
                </a:solidFill>
                <a:latin typeface="Comfortaa Bold"/>
              </a:rPr>
              <a:t>lisännyt</a:t>
            </a:r>
            <a:r>
              <a:rPr lang="en-US" sz="2521" dirty="0">
                <a:solidFill>
                  <a:srgbClr val="000000"/>
                </a:solidFill>
                <a:latin typeface="Comfortaa Bold"/>
              </a:rPr>
              <a:t> </a:t>
            </a:r>
            <a:r>
              <a:rPr lang="en-US" sz="2521" dirty="0" err="1">
                <a:solidFill>
                  <a:srgbClr val="000000"/>
                </a:solidFill>
                <a:latin typeface="Comfortaa Bold"/>
              </a:rPr>
              <a:t>syöpäpelkoa</a:t>
            </a:r>
            <a:r>
              <a:rPr lang="en-US" sz="2521" dirty="0">
                <a:solidFill>
                  <a:srgbClr val="000000"/>
                </a:solidFill>
                <a:latin typeface="Comfortaa Bold"/>
              </a:rPr>
              <a:t>, </a:t>
            </a:r>
            <a:r>
              <a:rPr lang="en-US" sz="2521" dirty="0" err="1">
                <a:solidFill>
                  <a:srgbClr val="000000"/>
                </a:solidFill>
                <a:latin typeface="Comfortaa Bold"/>
              </a:rPr>
              <a:t>koska</a:t>
            </a:r>
            <a:r>
              <a:rPr lang="en-US" sz="2521" dirty="0">
                <a:solidFill>
                  <a:srgbClr val="000000"/>
                </a:solidFill>
                <a:latin typeface="Comfortaa Bold"/>
              </a:rPr>
              <a:t> </a:t>
            </a:r>
            <a:r>
              <a:rPr lang="en-US" sz="2521" dirty="0" err="1">
                <a:solidFill>
                  <a:srgbClr val="000000"/>
                </a:solidFill>
                <a:latin typeface="Comfortaa Bold"/>
              </a:rPr>
              <a:t>opastusta</a:t>
            </a:r>
            <a:r>
              <a:rPr lang="en-US" sz="2521" dirty="0">
                <a:solidFill>
                  <a:srgbClr val="000000"/>
                </a:solidFill>
                <a:latin typeface="Comfortaa Bold"/>
              </a:rPr>
              <a:t> ja </a:t>
            </a:r>
            <a:r>
              <a:rPr lang="en-US" sz="2521" dirty="0" err="1">
                <a:solidFill>
                  <a:srgbClr val="000000"/>
                </a:solidFill>
                <a:latin typeface="Comfortaa Bold"/>
              </a:rPr>
              <a:t>tietoa</a:t>
            </a:r>
            <a:r>
              <a:rPr lang="en-US" sz="2521" dirty="0">
                <a:solidFill>
                  <a:srgbClr val="000000"/>
                </a:solidFill>
                <a:latin typeface="Comfortaa Bold"/>
              </a:rPr>
              <a:t> </a:t>
            </a:r>
            <a:r>
              <a:rPr lang="en-US" sz="2521" dirty="0" err="1">
                <a:solidFill>
                  <a:srgbClr val="000000"/>
                </a:solidFill>
                <a:latin typeface="Comfortaa Bold"/>
              </a:rPr>
              <a:t>annettiin</a:t>
            </a:r>
            <a:r>
              <a:rPr lang="en-US" sz="2521" dirty="0">
                <a:solidFill>
                  <a:srgbClr val="000000"/>
                </a:solidFill>
                <a:latin typeface="Comfortaa Bold"/>
              </a:rPr>
              <a:t> </a:t>
            </a:r>
            <a:r>
              <a:rPr lang="en-US" sz="2521" dirty="0" err="1">
                <a:solidFill>
                  <a:srgbClr val="000000"/>
                </a:solidFill>
                <a:latin typeface="Comfortaa Bold"/>
              </a:rPr>
              <a:t>riittävästi</a:t>
            </a:r>
            <a:endParaRPr lang="en-US" sz="2521" dirty="0">
              <a:solidFill>
                <a:srgbClr val="000000"/>
              </a:solidFill>
              <a:latin typeface="Comfortaa Bold"/>
            </a:endParaRPr>
          </a:p>
        </p:txBody>
      </p:sp>
      <p:pic>
        <p:nvPicPr>
          <p:cNvPr id="5" name="Picture 5"/>
          <p:cNvPicPr>
            <a:picLocks noChangeAspect="1"/>
          </p:cNvPicPr>
          <p:nvPr/>
        </p:nvPicPr>
        <p:blipFill>
          <a:blip r:embed="rId2"/>
          <a:srcRect/>
          <a:stretch>
            <a:fillRect/>
          </a:stretch>
        </p:blipFill>
        <p:spPr>
          <a:xfrm>
            <a:off x="10617437" y="2732449"/>
            <a:ext cx="7148653" cy="4697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028700" y="-762000"/>
            <a:ext cx="16230600" cy="11582400"/>
          </a:xfrm>
          <a:prstGeom prst="rect">
            <a:avLst/>
          </a:prstGeom>
          <a:solidFill>
            <a:srgbClr val="FFF6F6"/>
          </a:solidFill>
        </p:spPr>
      </p:sp>
      <p:sp>
        <p:nvSpPr>
          <p:cNvPr id="3" name="TextBox 3"/>
          <p:cNvSpPr txBox="1"/>
          <p:nvPr/>
        </p:nvSpPr>
        <p:spPr>
          <a:xfrm>
            <a:off x="2739247" y="1786377"/>
            <a:ext cx="14003305" cy="3957955"/>
          </a:xfrm>
          <a:prstGeom prst="rect">
            <a:avLst/>
          </a:prstGeom>
        </p:spPr>
        <p:txBody>
          <a:bodyPr lIns="0" tIns="0" rIns="0" bIns="0" rtlCol="0" anchor="t">
            <a:spAutoFit/>
          </a:bodyPr>
          <a:lstStyle/>
          <a:p>
            <a:pPr>
              <a:lnSpc>
                <a:spcPts val="3919"/>
              </a:lnSpc>
            </a:pPr>
            <a:r>
              <a:rPr lang="en-US" sz="2800" spc="168">
                <a:solidFill>
                  <a:srgbClr val="323232"/>
                </a:solidFill>
                <a:latin typeface="Comfortaa Bold"/>
              </a:rPr>
              <a:t>•Omatarkkailun opastustyö otettiin terveyskeskusten ja työterveyshuollon ohjelmaan 1975</a:t>
            </a:r>
          </a:p>
          <a:p>
            <a:pPr>
              <a:lnSpc>
                <a:spcPts val="3919"/>
              </a:lnSpc>
            </a:pPr>
            <a:r>
              <a:rPr lang="en-US" sz="2800" spc="168">
                <a:solidFill>
                  <a:srgbClr val="323232"/>
                </a:solidFill>
                <a:latin typeface="Comfortaa Bold"/>
              </a:rPr>
              <a:t>•Martat tekivät kunnissa ja kuntayhtymissä 1976-1977 noin sata aloitetta ohjelman jatkamiseksi</a:t>
            </a:r>
          </a:p>
          <a:p>
            <a:pPr>
              <a:lnSpc>
                <a:spcPts val="3919"/>
              </a:lnSpc>
            </a:pPr>
            <a:r>
              <a:rPr lang="en-US" sz="2800" spc="168">
                <a:solidFill>
                  <a:srgbClr val="323232"/>
                </a:solidFill>
                <a:latin typeface="Comfortaa Bold"/>
              </a:rPr>
              <a:t>•ProMama ry perustettiin vuonna 1992 tukemaan ohjelman toteuttamista*</a:t>
            </a:r>
          </a:p>
          <a:p>
            <a:pPr>
              <a:lnSpc>
                <a:spcPts val="3919"/>
              </a:lnSpc>
            </a:pPr>
            <a:r>
              <a:rPr lang="en-US" sz="2800" spc="168">
                <a:solidFill>
                  <a:srgbClr val="323232"/>
                </a:solidFill>
                <a:latin typeface="Comfortaa Bold"/>
              </a:rPr>
              <a:t>•ProMama ry -&gt; Tunne rintasi ry 2016</a:t>
            </a:r>
          </a:p>
          <a:p>
            <a:pPr>
              <a:lnSpc>
                <a:spcPts val="3919"/>
              </a:lnSpc>
            </a:pPr>
            <a:endParaRPr lang="en-US" sz="2800" spc="168">
              <a:solidFill>
                <a:srgbClr val="323232"/>
              </a:solidFill>
              <a:latin typeface="Comfortaa Bold"/>
            </a:endParaRPr>
          </a:p>
        </p:txBody>
      </p:sp>
      <p:pic>
        <p:nvPicPr>
          <p:cNvPr id="4" name="Picture 4"/>
          <p:cNvPicPr>
            <a:picLocks noChangeAspect="1"/>
          </p:cNvPicPr>
          <p:nvPr/>
        </p:nvPicPr>
        <p:blipFill>
          <a:blip r:embed="rId3"/>
          <a:srcRect/>
          <a:stretch>
            <a:fillRect/>
          </a:stretch>
        </p:blipFill>
        <p:spPr>
          <a:xfrm>
            <a:off x="3480837" y="5744332"/>
            <a:ext cx="11326327" cy="4191302"/>
          </a:xfrm>
          <a:prstGeom prst="rect">
            <a:avLst/>
          </a:prstGeom>
        </p:spPr>
      </p:pic>
      <p:sp>
        <p:nvSpPr>
          <p:cNvPr id="5" name="TextBox 5"/>
          <p:cNvSpPr txBox="1"/>
          <p:nvPr/>
        </p:nvSpPr>
        <p:spPr>
          <a:xfrm>
            <a:off x="2863850" y="484627"/>
            <a:ext cx="13754100" cy="1144905"/>
          </a:xfrm>
          <a:prstGeom prst="rect">
            <a:avLst/>
          </a:prstGeom>
        </p:spPr>
        <p:txBody>
          <a:bodyPr lIns="0" tIns="0" rIns="0" bIns="0" rtlCol="0" anchor="t">
            <a:spAutoFit/>
          </a:bodyPr>
          <a:lstStyle/>
          <a:p>
            <a:pPr>
              <a:lnSpc>
                <a:spcPts val="9000"/>
              </a:lnSpc>
            </a:pPr>
            <a:r>
              <a:rPr lang="en-US" sz="7200">
                <a:solidFill>
                  <a:srgbClr val="7D067F"/>
                </a:solidFill>
                <a:latin typeface="Comfortaa Bold Bold"/>
              </a:rPr>
              <a:t>Mitä tutkimuksen jälkeen?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212838" y="-561809"/>
            <a:ext cx="8091467" cy="12048959"/>
          </a:xfrm>
          <a:prstGeom prst="rect">
            <a:avLst/>
          </a:prstGeom>
          <a:solidFill>
            <a:srgbClr val="954D7D">
              <a:alpha val="49803"/>
            </a:srgbClr>
          </a:solidFill>
        </p:spPr>
      </p:sp>
      <p:sp>
        <p:nvSpPr>
          <p:cNvPr id="3" name="TextBox 3"/>
          <p:cNvSpPr txBox="1"/>
          <p:nvPr/>
        </p:nvSpPr>
        <p:spPr>
          <a:xfrm>
            <a:off x="8001000" y="1882655"/>
            <a:ext cx="9342024" cy="8022324"/>
          </a:xfrm>
          <a:prstGeom prst="rect">
            <a:avLst/>
          </a:prstGeom>
        </p:spPr>
        <p:txBody>
          <a:bodyPr wrap="square" lIns="0" tIns="0" rIns="0" bIns="0" rtlCol="0" anchor="t">
            <a:spAutoFit/>
          </a:bodyPr>
          <a:lstStyle/>
          <a:p>
            <a:pPr>
              <a:lnSpc>
                <a:spcPts val="2957"/>
              </a:lnSpc>
            </a:pPr>
            <a:endParaRPr dirty="0"/>
          </a:p>
          <a:p>
            <a:pPr marL="342900" indent="-342900">
              <a:lnSpc>
                <a:spcPts val="2957"/>
              </a:lnSpc>
              <a:buFont typeface="Arial" panose="020B0604020202020204" pitchFamily="34" charset="0"/>
              <a:buChar char="•"/>
            </a:pPr>
            <a:r>
              <a:rPr lang="en-US" sz="2400" dirty="0" err="1">
                <a:solidFill>
                  <a:srgbClr val="000000"/>
                </a:solidFill>
                <a:latin typeface="Comfortaa Bold"/>
              </a:rPr>
              <a:t>Edistää</a:t>
            </a:r>
            <a:r>
              <a:rPr lang="en-US" sz="2400" dirty="0">
                <a:solidFill>
                  <a:srgbClr val="000000"/>
                </a:solidFill>
                <a:latin typeface="Comfortaa Bold"/>
              </a:rPr>
              <a:t> </a:t>
            </a:r>
            <a:r>
              <a:rPr lang="en-US" sz="2400" dirty="0" err="1">
                <a:solidFill>
                  <a:srgbClr val="000000"/>
                </a:solidFill>
                <a:latin typeface="Comfortaa Bold"/>
              </a:rPr>
              <a:t>rintaterveyttä</a:t>
            </a:r>
            <a:r>
              <a:rPr lang="en-US" sz="2400" dirty="0">
                <a:solidFill>
                  <a:srgbClr val="000000"/>
                </a:solidFill>
                <a:latin typeface="Comfortaa Bold"/>
              </a:rPr>
              <a:t> ja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varhaista</a:t>
            </a:r>
            <a:r>
              <a:rPr lang="en-US" sz="2400" dirty="0">
                <a:solidFill>
                  <a:srgbClr val="000000"/>
                </a:solidFill>
                <a:latin typeface="Comfortaa Bold"/>
              </a:rPr>
              <a:t> </a:t>
            </a:r>
            <a:r>
              <a:rPr lang="en-US" sz="2400" dirty="0" err="1">
                <a:solidFill>
                  <a:srgbClr val="000000"/>
                </a:solidFill>
                <a:latin typeface="Comfortaa Bold"/>
              </a:rPr>
              <a:t>toteamista</a:t>
            </a:r>
            <a:r>
              <a:rPr lang="en-US" sz="2400" dirty="0">
                <a:solidFill>
                  <a:srgbClr val="000000"/>
                </a:solidFill>
                <a:latin typeface="Comfortaa Bold"/>
              </a:rPr>
              <a:t> </a:t>
            </a:r>
            <a:r>
              <a:rPr lang="en-US" sz="2400" dirty="0" err="1">
                <a:solidFill>
                  <a:srgbClr val="000000"/>
                </a:solidFill>
                <a:latin typeface="Comfortaa Bold"/>
              </a:rPr>
              <a:t>viestimällä</a:t>
            </a:r>
            <a:r>
              <a:rPr lang="en-US" sz="2400" dirty="0">
                <a:solidFill>
                  <a:srgbClr val="000000"/>
                </a:solidFill>
                <a:latin typeface="Comfortaa Bold"/>
              </a:rPr>
              <a:t>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oireista</a:t>
            </a:r>
            <a:r>
              <a:rPr lang="en-US" sz="2400" dirty="0">
                <a:solidFill>
                  <a:srgbClr val="000000"/>
                </a:solidFill>
                <a:latin typeface="Comfortaa Bold"/>
              </a:rPr>
              <a:t> </a:t>
            </a:r>
            <a:r>
              <a:rPr lang="en-US" sz="2400" dirty="0" err="1">
                <a:solidFill>
                  <a:srgbClr val="000000"/>
                </a:solidFill>
                <a:latin typeface="Comfortaa Bold"/>
              </a:rPr>
              <a:t>sekä</a:t>
            </a:r>
            <a:r>
              <a:rPr lang="en-US" sz="2400" dirty="0">
                <a:solidFill>
                  <a:srgbClr val="000000"/>
                </a:solidFill>
                <a:latin typeface="Comfortaa Bold"/>
              </a:rPr>
              <a:t> </a:t>
            </a:r>
            <a:r>
              <a:rPr lang="en-US" sz="2400" dirty="0" err="1">
                <a:solidFill>
                  <a:srgbClr val="000000"/>
                </a:solidFill>
                <a:latin typeface="Comfortaa Bold"/>
              </a:rPr>
              <a:t>kannustamalla</a:t>
            </a:r>
            <a:r>
              <a:rPr lang="en-US" sz="2400" dirty="0">
                <a:solidFill>
                  <a:srgbClr val="000000"/>
                </a:solidFill>
                <a:latin typeface="Comfortaa Bold"/>
              </a:rPr>
              <a:t> ja </a:t>
            </a:r>
            <a:r>
              <a:rPr lang="en-US" sz="2400" dirty="0" err="1">
                <a:solidFill>
                  <a:srgbClr val="000000"/>
                </a:solidFill>
                <a:latin typeface="Comfortaa Bold"/>
              </a:rPr>
              <a:t>opastamalla</a:t>
            </a:r>
            <a:r>
              <a:rPr lang="en-US" sz="2400" dirty="0">
                <a:solidFill>
                  <a:srgbClr val="000000"/>
                </a:solidFill>
                <a:latin typeface="Comfortaa Bold"/>
              </a:rPr>
              <a:t> </a:t>
            </a:r>
            <a:r>
              <a:rPr lang="en-US" sz="2400" dirty="0" err="1">
                <a:solidFill>
                  <a:srgbClr val="000000"/>
                </a:solidFill>
                <a:latin typeface="Comfortaa Bold"/>
              </a:rPr>
              <a:t>rintojen</a:t>
            </a:r>
            <a:r>
              <a:rPr lang="en-US" sz="2400" dirty="0">
                <a:solidFill>
                  <a:srgbClr val="000000"/>
                </a:solidFill>
                <a:latin typeface="Comfortaa Bold"/>
              </a:rPr>
              <a:t> </a:t>
            </a:r>
            <a:r>
              <a:rPr lang="en-US" sz="2400" dirty="0" err="1">
                <a:solidFill>
                  <a:srgbClr val="000000"/>
                </a:solidFill>
                <a:latin typeface="Comfortaa Bold"/>
              </a:rPr>
              <a:t>omatarkkailuun</a:t>
            </a:r>
            <a:r>
              <a:rPr lang="en-US" sz="2400" dirty="0">
                <a:solidFill>
                  <a:srgbClr val="000000"/>
                </a:solidFill>
                <a:latin typeface="Comfortaa Bold"/>
              </a:rPr>
              <a:t>.</a:t>
            </a:r>
          </a:p>
          <a:p>
            <a:pPr>
              <a:lnSpc>
                <a:spcPts val="2957"/>
              </a:lnSpc>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Tavoitteena</a:t>
            </a:r>
            <a:r>
              <a:rPr lang="en-US" sz="2400" dirty="0">
                <a:solidFill>
                  <a:srgbClr val="000000"/>
                </a:solidFill>
                <a:latin typeface="Comfortaa Bold"/>
              </a:rPr>
              <a:t> on </a:t>
            </a:r>
            <a:r>
              <a:rPr lang="en-US" sz="2400" dirty="0" err="1">
                <a:solidFill>
                  <a:srgbClr val="000000"/>
                </a:solidFill>
                <a:latin typeface="Comfortaa Bold"/>
              </a:rPr>
              <a:t>vakiinnuttaa</a:t>
            </a:r>
            <a:r>
              <a:rPr lang="en-US" sz="2400" dirty="0">
                <a:solidFill>
                  <a:srgbClr val="000000"/>
                </a:solidFill>
                <a:latin typeface="Comfortaa Bold"/>
              </a:rPr>
              <a:t> </a:t>
            </a:r>
            <a:r>
              <a:rPr lang="en-US" sz="2400" dirty="0" err="1">
                <a:solidFill>
                  <a:srgbClr val="000000"/>
                </a:solidFill>
                <a:latin typeface="Comfortaa Bold"/>
              </a:rPr>
              <a:t>rintojen</a:t>
            </a:r>
            <a:r>
              <a:rPr lang="en-US" sz="2400" dirty="0">
                <a:solidFill>
                  <a:srgbClr val="000000"/>
                </a:solidFill>
                <a:latin typeface="Comfortaa Bold"/>
              </a:rPr>
              <a:t> </a:t>
            </a:r>
            <a:r>
              <a:rPr lang="en-US" sz="2400" dirty="0" err="1">
                <a:solidFill>
                  <a:srgbClr val="000000"/>
                </a:solidFill>
                <a:latin typeface="Comfortaa Bold"/>
              </a:rPr>
              <a:t>omatarkkailun</a:t>
            </a:r>
            <a:r>
              <a:rPr lang="en-US" sz="2400" dirty="0">
                <a:solidFill>
                  <a:srgbClr val="000000"/>
                </a:solidFill>
                <a:latin typeface="Comfortaa Bold"/>
              </a:rPr>
              <a:t> </a:t>
            </a:r>
            <a:r>
              <a:rPr lang="en-US" sz="2400" dirty="0" err="1">
                <a:solidFill>
                  <a:srgbClr val="000000"/>
                </a:solidFill>
                <a:latin typeface="Comfortaa Bold"/>
              </a:rPr>
              <a:t>asemaa</a:t>
            </a:r>
            <a:r>
              <a:rPr lang="en-US" sz="2400" dirty="0">
                <a:solidFill>
                  <a:srgbClr val="000000"/>
                </a:solidFill>
                <a:latin typeface="Comfortaa Bold"/>
              </a:rPr>
              <a:t> </a:t>
            </a:r>
            <a:r>
              <a:rPr lang="en-US" sz="2400" dirty="0" err="1">
                <a:solidFill>
                  <a:srgbClr val="000000"/>
                </a:solidFill>
                <a:latin typeface="Comfortaa Bold"/>
              </a:rPr>
              <a:t>terveyden</a:t>
            </a:r>
            <a:r>
              <a:rPr lang="en-US" sz="2400" dirty="0">
                <a:solidFill>
                  <a:srgbClr val="000000"/>
                </a:solidFill>
                <a:latin typeface="Comfortaa Bold"/>
              </a:rPr>
              <a:t> </a:t>
            </a:r>
            <a:r>
              <a:rPr lang="en-US" sz="2400" dirty="0" err="1">
                <a:solidFill>
                  <a:srgbClr val="000000"/>
                </a:solidFill>
                <a:latin typeface="Comfortaa Bold"/>
              </a:rPr>
              <a:t>edistämisessä</a:t>
            </a:r>
            <a:r>
              <a:rPr lang="en-US" sz="2400" dirty="0">
                <a:solidFill>
                  <a:srgbClr val="000000"/>
                </a:solidFill>
                <a:latin typeface="Comfortaa Bold"/>
              </a:rPr>
              <a:t> ja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varhaisen</a:t>
            </a:r>
            <a:r>
              <a:rPr lang="en-US" sz="2400" dirty="0">
                <a:solidFill>
                  <a:srgbClr val="000000"/>
                </a:solidFill>
                <a:latin typeface="Comfortaa Bold"/>
              </a:rPr>
              <a:t> </a:t>
            </a:r>
            <a:r>
              <a:rPr lang="en-US" sz="2400" dirty="0" err="1">
                <a:solidFill>
                  <a:srgbClr val="000000"/>
                </a:solidFill>
                <a:latin typeface="Comfortaa Bold"/>
              </a:rPr>
              <a:t>toteamisen</a:t>
            </a:r>
            <a:r>
              <a:rPr lang="en-US" sz="2400" dirty="0">
                <a:solidFill>
                  <a:srgbClr val="000000"/>
                </a:solidFill>
                <a:latin typeface="Comfortaa Bold"/>
              </a:rPr>
              <a:t> </a:t>
            </a:r>
            <a:r>
              <a:rPr lang="en-US" sz="2400" dirty="0" err="1">
                <a:solidFill>
                  <a:srgbClr val="000000"/>
                </a:solidFill>
                <a:latin typeface="Comfortaa Bold"/>
              </a:rPr>
              <a:t>yhtenä</a:t>
            </a:r>
            <a:r>
              <a:rPr lang="en-US" sz="2400" dirty="0">
                <a:solidFill>
                  <a:srgbClr val="000000"/>
                </a:solidFill>
                <a:latin typeface="Comfortaa Bold"/>
              </a:rPr>
              <a:t> </a:t>
            </a:r>
            <a:r>
              <a:rPr lang="en-US" sz="2400" dirty="0" err="1">
                <a:solidFill>
                  <a:srgbClr val="000000"/>
                </a:solidFill>
                <a:latin typeface="Comfortaa Bold"/>
              </a:rPr>
              <a:t>muotona</a:t>
            </a:r>
            <a:r>
              <a:rPr lang="en-US" sz="2400" dirty="0">
                <a:solidFill>
                  <a:srgbClr val="000000"/>
                </a:solidFill>
                <a:latin typeface="Comfortaa Bold"/>
              </a:rPr>
              <a:t>.</a:t>
            </a:r>
          </a:p>
          <a:p>
            <a:pPr>
              <a:lnSpc>
                <a:spcPts val="2957"/>
              </a:lnSpc>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Purkaa</a:t>
            </a:r>
            <a:r>
              <a:rPr lang="en-US" sz="2400" dirty="0">
                <a:solidFill>
                  <a:srgbClr val="000000"/>
                </a:solidFill>
                <a:latin typeface="Comfortaa Bold"/>
              </a:rPr>
              <a:t> </a:t>
            </a:r>
            <a:r>
              <a:rPr lang="en-US" sz="2400" dirty="0" err="1">
                <a:solidFill>
                  <a:srgbClr val="000000"/>
                </a:solidFill>
                <a:latin typeface="Comfortaa Bold"/>
              </a:rPr>
              <a:t>omatarkkailun</a:t>
            </a:r>
            <a:r>
              <a:rPr lang="en-US" sz="2400" dirty="0">
                <a:solidFill>
                  <a:srgbClr val="000000"/>
                </a:solidFill>
                <a:latin typeface="Comfortaa Bold"/>
              </a:rPr>
              <a:t> </a:t>
            </a:r>
            <a:r>
              <a:rPr lang="en-US" sz="2400" dirty="0" err="1">
                <a:solidFill>
                  <a:srgbClr val="000000"/>
                </a:solidFill>
                <a:latin typeface="Comfortaa Bold"/>
              </a:rPr>
              <a:t>esteitä</a:t>
            </a:r>
            <a:r>
              <a:rPr lang="en-US" sz="2400" dirty="0">
                <a:solidFill>
                  <a:srgbClr val="000000"/>
                </a:solidFill>
                <a:latin typeface="Comfortaa Bold"/>
              </a:rPr>
              <a:t> ja </a:t>
            </a:r>
            <a:r>
              <a:rPr lang="en-US" sz="2400" dirty="0" err="1">
                <a:solidFill>
                  <a:srgbClr val="000000"/>
                </a:solidFill>
                <a:latin typeface="Comfortaa Bold"/>
              </a:rPr>
              <a:t>edistää</a:t>
            </a:r>
            <a:r>
              <a:rPr lang="en-US" sz="2400" dirty="0">
                <a:solidFill>
                  <a:srgbClr val="000000"/>
                </a:solidFill>
                <a:latin typeface="Comfortaa Bold"/>
              </a:rPr>
              <a:t> </a:t>
            </a:r>
            <a:r>
              <a:rPr lang="en-US" sz="2400" dirty="0" err="1">
                <a:solidFill>
                  <a:srgbClr val="000000"/>
                </a:solidFill>
                <a:latin typeface="Comfortaa Bold"/>
              </a:rPr>
              <a:t>tervettä</a:t>
            </a:r>
            <a:r>
              <a:rPr lang="en-US" sz="2400" dirty="0">
                <a:solidFill>
                  <a:srgbClr val="000000"/>
                </a:solidFill>
                <a:latin typeface="Comfortaa Bold"/>
              </a:rPr>
              <a:t> </a:t>
            </a:r>
            <a:r>
              <a:rPr lang="en-US" sz="2400" dirty="0" err="1">
                <a:solidFill>
                  <a:srgbClr val="000000"/>
                </a:solidFill>
                <a:latin typeface="Comfortaa Bold"/>
              </a:rPr>
              <a:t>kehonkuvaa</a:t>
            </a:r>
            <a:r>
              <a:rPr lang="en-US" sz="2400" dirty="0">
                <a:solidFill>
                  <a:srgbClr val="000000"/>
                </a:solidFill>
                <a:latin typeface="Comfortaa Bold"/>
              </a:rPr>
              <a:t>.</a:t>
            </a: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Jakaa</a:t>
            </a:r>
            <a:r>
              <a:rPr lang="en-US" sz="2400" dirty="0">
                <a:solidFill>
                  <a:srgbClr val="000000"/>
                </a:solidFill>
                <a:latin typeface="Comfortaa Bold"/>
              </a:rPr>
              <a:t> </a:t>
            </a:r>
            <a:r>
              <a:rPr lang="en-US" sz="2400" dirty="0" err="1">
                <a:solidFill>
                  <a:srgbClr val="000000"/>
                </a:solidFill>
                <a:latin typeface="Comfortaa Bold"/>
              </a:rPr>
              <a:t>vakavaa</a:t>
            </a:r>
            <a:r>
              <a:rPr lang="en-US" sz="2400" dirty="0">
                <a:solidFill>
                  <a:srgbClr val="000000"/>
                </a:solidFill>
                <a:latin typeface="Comfortaa Bold"/>
              </a:rPr>
              <a:t> </a:t>
            </a:r>
            <a:r>
              <a:rPr lang="en-US" sz="2400" dirty="0" err="1">
                <a:solidFill>
                  <a:srgbClr val="000000"/>
                </a:solidFill>
                <a:latin typeface="Comfortaa Bold"/>
              </a:rPr>
              <a:t>tietoa</a:t>
            </a:r>
            <a:r>
              <a:rPr lang="en-US" sz="2400" dirty="0">
                <a:solidFill>
                  <a:srgbClr val="000000"/>
                </a:solidFill>
                <a:latin typeface="Comfortaa Bold"/>
              </a:rPr>
              <a:t> </a:t>
            </a:r>
            <a:r>
              <a:rPr lang="en-US" sz="2400" dirty="0" err="1">
                <a:solidFill>
                  <a:srgbClr val="000000"/>
                </a:solidFill>
                <a:latin typeface="Comfortaa Bold"/>
              </a:rPr>
              <a:t>positiivisessa</a:t>
            </a:r>
            <a:r>
              <a:rPr lang="en-US" sz="2400" dirty="0">
                <a:solidFill>
                  <a:srgbClr val="000000"/>
                </a:solidFill>
                <a:latin typeface="Comfortaa Bold"/>
              </a:rPr>
              <a:t> </a:t>
            </a:r>
            <a:r>
              <a:rPr lang="en-US" sz="2400" dirty="0" err="1">
                <a:solidFill>
                  <a:srgbClr val="000000"/>
                </a:solidFill>
                <a:latin typeface="Comfortaa Bold"/>
              </a:rPr>
              <a:t>hengessä</a:t>
            </a:r>
            <a:r>
              <a:rPr lang="en-US" sz="2400" dirty="0">
                <a:solidFill>
                  <a:srgbClr val="000000"/>
                </a:solidFill>
                <a:latin typeface="Comfortaa Bold"/>
              </a:rPr>
              <a:t>. </a:t>
            </a: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Palvelut</a:t>
            </a:r>
            <a:r>
              <a:rPr lang="en-US" sz="2400" dirty="0">
                <a:solidFill>
                  <a:srgbClr val="000000"/>
                </a:solidFill>
                <a:latin typeface="Comfortaa Bold"/>
              </a:rPr>
              <a:t>: </a:t>
            </a:r>
            <a:r>
              <a:rPr lang="en-US" sz="2400" dirty="0" err="1">
                <a:solidFill>
                  <a:srgbClr val="000000"/>
                </a:solidFill>
                <a:latin typeface="Comfortaa Bold"/>
              </a:rPr>
              <a:t>materiaali</a:t>
            </a:r>
            <a:r>
              <a:rPr lang="en-US" sz="2400" dirty="0">
                <a:solidFill>
                  <a:srgbClr val="000000"/>
                </a:solidFill>
                <a:latin typeface="Comfortaa Bold"/>
              </a:rPr>
              <a:t>, </a:t>
            </a:r>
            <a:r>
              <a:rPr lang="en-US" sz="2400" dirty="0" err="1">
                <a:solidFill>
                  <a:srgbClr val="000000"/>
                </a:solidFill>
                <a:latin typeface="Comfortaa Bold"/>
              </a:rPr>
              <a:t>videot</a:t>
            </a:r>
            <a:r>
              <a:rPr lang="en-US" sz="2400" dirty="0">
                <a:solidFill>
                  <a:srgbClr val="000000"/>
                </a:solidFill>
                <a:latin typeface="Comfortaa Bold"/>
              </a:rPr>
              <a:t>, </a:t>
            </a:r>
            <a:r>
              <a:rPr lang="en-US" sz="2400" dirty="0" err="1">
                <a:solidFill>
                  <a:srgbClr val="000000"/>
                </a:solidFill>
                <a:latin typeface="Comfortaa Bold"/>
              </a:rPr>
              <a:t>koulutus</a:t>
            </a:r>
            <a:r>
              <a:rPr lang="en-US" sz="2400" dirty="0">
                <a:solidFill>
                  <a:srgbClr val="000000"/>
                </a:solidFill>
                <a:latin typeface="Comfortaa Bold"/>
              </a:rPr>
              <a:t>, </a:t>
            </a:r>
            <a:r>
              <a:rPr lang="en-US" sz="2400" dirty="0" err="1">
                <a:solidFill>
                  <a:srgbClr val="000000"/>
                </a:solidFill>
                <a:latin typeface="Comfortaa Bold"/>
              </a:rPr>
              <a:t>asiantuntija</a:t>
            </a:r>
            <a:r>
              <a:rPr lang="en-US" sz="2400" dirty="0">
                <a:solidFill>
                  <a:srgbClr val="000000"/>
                </a:solidFill>
                <a:latin typeface="Comfortaa Bold"/>
              </a:rPr>
              <a:t> </a:t>
            </a:r>
            <a:r>
              <a:rPr lang="en-US" sz="2400" dirty="0" err="1">
                <a:solidFill>
                  <a:srgbClr val="000000"/>
                </a:solidFill>
                <a:latin typeface="Comfortaa Bold"/>
              </a:rPr>
              <a:t>tapahtumiin</a:t>
            </a:r>
            <a:r>
              <a:rPr lang="en-US" sz="2400" dirty="0">
                <a:solidFill>
                  <a:srgbClr val="000000"/>
                </a:solidFill>
                <a:latin typeface="Comfortaa Bold"/>
              </a:rPr>
              <a:t>, </a:t>
            </a:r>
            <a:r>
              <a:rPr lang="en-US" sz="2400" dirty="0" err="1">
                <a:solidFill>
                  <a:srgbClr val="000000"/>
                </a:solidFill>
                <a:latin typeface="Comfortaa Bold"/>
              </a:rPr>
              <a:t>opastustilaisuus</a:t>
            </a:r>
            <a:r>
              <a:rPr lang="en-US" sz="2400" dirty="0">
                <a:solidFill>
                  <a:srgbClr val="000000"/>
                </a:solidFill>
                <a:latin typeface="Comfortaa Bold"/>
              </a:rPr>
              <a:t>, </a:t>
            </a:r>
            <a:r>
              <a:rPr lang="en-US" sz="2400" dirty="0" err="1">
                <a:solidFill>
                  <a:srgbClr val="000000"/>
                </a:solidFill>
                <a:latin typeface="Comfortaa Bold"/>
              </a:rPr>
              <a:t>uutiskirje</a:t>
            </a:r>
            <a:r>
              <a:rPr lang="en-US" sz="2400" dirty="0">
                <a:solidFill>
                  <a:srgbClr val="000000"/>
                </a:solidFill>
                <a:latin typeface="Comfortaa Bold"/>
              </a:rPr>
              <a:t>, </a:t>
            </a:r>
            <a:r>
              <a:rPr lang="en-US" sz="2400" dirty="0" err="1">
                <a:solidFill>
                  <a:srgbClr val="000000"/>
                </a:solidFill>
                <a:latin typeface="Comfortaa Bold"/>
              </a:rPr>
              <a:t>verkkosivut</a:t>
            </a:r>
            <a:r>
              <a:rPr lang="en-US" sz="2400" dirty="0">
                <a:solidFill>
                  <a:srgbClr val="000000"/>
                </a:solidFill>
                <a:latin typeface="Comfortaa Bold"/>
              </a:rPr>
              <a:t>, some-</a:t>
            </a:r>
            <a:r>
              <a:rPr lang="en-US" sz="2400" dirty="0" err="1">
                <a:solidFill>
                  <a:srgbClr val="000000"/>
                </a:solidFill>
                <a:latin typeface="Comfortaa Bold"/>
              </a:rPr>
              <a:t>kanavat</a:t>
            </a:r>
            <a:r>
              <a:rPr lang="en-US" sz="2400" dirty="0">
                <a:solidFill>
                  <a:srgbClr val="000000"/>
                </a:solidFill>
                <a:latin typeface="Comfortaa Bold"/>
              </a:rPr>
              <a:t>, </a:t>
            </a:r>
            <a:r>
              <a:rPr lang="en-US" sz="2400" dirty="0" err="1">
                <a:solidFill>
                  <a:srgbClr val="000000"/>
                </a:solidFill>
                <a:latin typeface="Comfortaa Bold"/>
              </a:rPr>
              <a:t>maksuttomat</a:t>
            </a:r>
            <a:r>
              <a:rPr lang="en-US" sz="2400" dirty="0">
                <a:solidFill>
                  <a:srgbClr val="000000"/>
                </a:solidFill>
                <a:latin typeface="Comfortaa Bold"/>
              </a:rPr>
              <a:t> </a:t>
            </a:r>
            <a:r>
              <a:rPr lang="en-US" sz="2400" dirty="0" err="1">
                <a:solidFill>
                  <a:srgbClr val="000000"/>
                </a:solidFill>
                <a:latin typeface="Comfortaa Bold"/>
              </a:rPr>
              <a:t>materiaalit</a:t>
            </a:r>
            <a:endParaRPr lang="en-US" sz="2400" dirty="0">
              <a:solidFill>
                <a:srgbClr val="000000"/>
              </a:solidFill>
              <a:latin typeface="Comfortaa Bold"/>
            </a:endParaRP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Marttaliitto</a:t>
            </a:r>
            <a:r>
              <a:rPr lang="en-US" sz="2400" dirty="0">
                <a:solidFill>
                  <a:srgbClr val="000000"/>
                </a:solidFill>
                <a:latin typeface="Comfortaa Bold"/>
              </a:rPr>
              <a:t> on </a:t>
            </a:r>
            <a:r>
              <a:rPr lang="en-US" sz="2400" dirty="0" err="1">
                <a:solidFill>
                  <a:srgbClr val="000000"/>
                </a:solidFill>
                <a:latin typeface="Comfortaa Bold"/>
              </a:rPr>
              <a:t>ollut</a:t>
            </a:r>
            <a:r>
              <a:rPr lang="en-US" sz="2400" dirty="0">
                <a:solidFill>
                  <a:srgbClr val="000000"/>
                </a:solidFill>
                <a:latin typeface="Comfortaa Bold"/>
              </a:rPr>
              <a:t> </a:t>
            </a:r>
            <a:r>
              <a:rPr lang="en-US" sz="2400" dirty="0" err="1">
                <a:solidFill>
                  <a:srgbClr val="000000"/>
                </a:solidFill>
                <a:latin typeface="Comfortaa Bold"/>
              </a:rPr>
              <a:t>pitkäaikainen</a:t>
            </a:r>
            <a:r>
              <a:rPr lang="en-US" sz="2400" dirty="0">
                <a:solidFill>
                  <a:srgbClr val="000000"/>
                </a:solidFill>
                <a:latin typeface="Comfortaa Bold"/>
              </a:rPr>
              <a:t> </a:t>
            </a:r>
            <a:r>
              <a:rPr lang="en-US" sz="2400" dirty="0" err="1">
                <a:solidFill>
                  <a:srgbClr val="000000"/>
                </a:solidFill>
                <a:latin typeface="Comfortaa Bold"/>
              </a:rPr>
              <a:t>Tunne</a:t>
            </a:r>
            <a:r>
              <a:rPr lang="en-US" sz="2400" dirty="0">
                <a:solidFill>
                  <a:srgbClr val="000000"/>
                </a:solidFill>
                <a:latin typeface="Comfortaa Bold"/>
              </a:rPr>
              <a:t> </a:t>
            </a:r>
            <a:r>
              <a:rPr lang="en-US" sz="2400" dirty="0" err="1">
                <a:solidFill>
                  <a:srgbClr val="000000"/>
                </a:solidFill>
                <a:latin typeface="Comfortaa Bold"/>
              </a:rPr>
              <a:t>rintasi</a:t>
            </a:r>
            <a:r>
              <a:rPr lang="en-US" sz="2400" dirty="0">
                <a:solidFill>
                  <a:srgbClr val="000000"/>
                </a:solidFill>
                <a:latin typeface="Comfortaa Bold"/>
              </a:rPr>
              <a:t> </a:t>
            </a:r>
            <a:r>
              <a:rPr lang="en-US" sz="2400" dirty="0" err="1">
                <a:solidFill>
                  <a:srgbClr val="000000"/>
                </a:solidFill>
                <a:latin typeface="Comfortaa Bold"/>
              </a:rPr>
              <a:t>ry:n</a:t>
            </a:r>
            <a:r>
              <a:rPr lang="en-US" sz="2400" dirty="0">
                <a:solidFill>
                  <a:srgbClr val="000000"/>
                </a:solidFill>
                <a:latin typeface="Comfortaa Bold"/>
              </a:rPr>
              <a:t> </a:t>
            </a:r>
            <a:r>
              <a:rPr lang="en-US" sz="2400" dirty="0" err="1">
                <a:solidFill>
                  <a:srgbClr val="000000"/>
                </a:solidFill>
                <a:latin typeface="Comfortaa Bold"/>
              </a:rPr>
              <a:t>hallituksen</a:t>
            </a:r>
            <a:r>
              <a:rPr lang="en-US" sz="2400" dirty="0">
                <a:solidFill>
                  <a:srgbClr val="000000"/>
                </a:solidFill>
                <a:latin typeface="Comfortaa Bold"/>
              </a:rPr>
              <a:t> </a:t>
            </a:r>
            <a:r>
              <a:rPr lang="en-US" sz="2400" dirty="0" err="1">
                <a:solidFill>
                  <a:srgbClr val="000000"/>
                </a:solidFill>
                <a:latin typeface="Comfortaa Bold"/>
              </a:rPr>
              <a:t>jäsen</a:t>
            </a:r>
            <a:r>
              <a:rPr lang="en-US" sz="2400" dirty="0">
                <a:solidFill>
                  <a:srgbClr val="000000"/>
                </a:solidFill>
                <a:latin typeface="Comfortaa Bold"/>
              </a:rPr>
              <a:t>.</a:t>
            </a:r>
          </a:p>
          <a:p>
            <a:pPr algn="ctr">
              <a:lnSpc>
                <a:spcPts val="2738"/>
              </a:lnSpc>
            </a:pPr>
            <a:endParaRPr lang="en-US" sz="2112" dirty="0">
              <a:solidFill>
                <a:srgbClr val="000000"/>
              </a:solidFill>
              <a:latin typeface="Comfortaa Bold"/>
            </a:endParaRPr>
          </a:p>
        </p:txBody>
      </p:sp>
      <p:pic>
        <p:nvPicPr>
          <p:cNvPr id="4" name="Picture 4"/>
          <p:cNvPicPr>
            <a:picLocks noChangeAspect="1"/>
          </p:cNvPicPr>
          <p:nvPr/>
        </p:nvPicPr>
        <p:blipFill>
          <a:blip r:embed="rId3"/>
          <a:srcRect/>
          <a:stretch>
            <a:fillRect/>
          </a:stretch>
        </p:blipFill>
        <p:spPr>
          <a:xfrm>
            <a:off x="1905233" y="730960"/>
            <a:ext cx="5625133" cy="5625133"/>
          </a:xfrm>
          <a:prstGeom prst="rect">
            <a:avLst/>
          </a:prstGeom>
        </p:spPr>
      </p:pic>
      <p:pic>
        <p:nvPicPr>
          <p:cNvPr id="5" name="Picture 5"/>
          <p:cNvPicPr>
            <a:picLocks noChangeAspect="1"/>
          </p:cNvPicPr>
          <p:nvPr/>
        </p:nvPicPr>
        <p:blipFill>
          <a:blip r:embed="rId4"/>
          <a:srcRect/>
          <a:stretch>
            <a:fillRect/>
          </a:stretch>
        </p:blipFill>
        <p:spPr>
          <a:xfrm>
            <a:off x="578167" y="5778601"/>
            <a:ext cx="6509457" cy="4215375"/>
          </a:xfrm>
          <a:prstGeom prst="rect">
            <a:avLst/>
          </a:prstGeom>
        </p:spPr>
      </p:pic>
      <p:sp>
        <p:nvSpPr>
          <p:cNvPr id="6" name="TextBox 6"/>
          <p:cNvSpPr txBox="1"/>
          <p:nvPr/>
        </p:nvSpPr>
        <p:spPr>
          <a:xfrm>
            <a:off x="8001000" y="952500"/>
            <a:ext cx="8728243" cy="756024"/>
          </a:xfrm>
          <a:prstGeom prst="rect">
            <a:avLst/>
          </a:prstGeom>
        </p:spPr>
        <p:txBody>
          <a:bodyPr lIns="0" tIns="0" rIns="0" bIns="0" rtlCol="0" anchor="t">
            <a:spAutoFit/>
          </a:bodyPr>
          <a:lstStyle/>
          <a:p>
            <a:pPr algn="ctr">
              <a:lnSpc>
                <a:spcPts val="6168"/>
              </a:lnSpc>
            </a:pPr>
            <a:r>
              <a:rPr lang="en-US" sz="4405" dirty="0" err="1">
                <a:solidFill>
                  <a:srgbClr val="7D067F"/>
                </a:solidFill>
                <a:latin typeface="Comfortaa Bold"/>
              </a:rPr>
              <a:t>Tunne</a:t>
            </a:r>
            <a:r>
              <a:rPr lang="en-US" sz="4405" dirty="0">
                <a:solidFill>
                  <a:srgbClr val="7D067F"/>
                </a:solidFill>
                <a:latin typeface="Comfortaa Bold"/>
              </a:rPr>
              <a:t> </a:t>
            </a:r>
            <a:r>
              <a:rPr lang="en-US" sz="4405" dirty="0" err="1">
                <a:solidFill>
                  <a:srgbClr val="7D067F"/>
                </a:solidFill>
                <a:latin typeface="Comfortaa Bold"/>
              </a:rPr>
              <a:t>rintasi</a:t>
            </a:r>
            <a:r>
              <a:rPr lang="en-US" sz="4405" dirty="0">
                <a:solidFill>
                  <a:srgbClr val="7D067F"/>
                </a:solidFill>
                <a:latin typeface="Comfortaa Bold"/>
              </a:rPr>
              <a:t> </a:t>
            </a:r>
            <a:r>
              <a:rPr lang="en-US" sz="4405" dirty="0" err="1">
                <a:solidFill>
                  <a:srgbClr val="7D067F"/>
                </a:solidFill>
                <a:latin typeface="Comfortaa Bold"/>
              </a:rPr>
              <a:t>visio</a:t>
            </a:r>
            <a:r>
              <a:rPr lang="en-US" sz="4405" dirty="0">
                <a:solidFill>
                  <a:srgbClr val="7D067F"/>
                </a:solidFill>
                <a:latin typeface="Comfortaa Bold"/>
              </a:rPr>
              <a:t> ja </a:t>
            </a:r>
            <a:r>
              <a:rPr lang="en-US" sz="4405" dirty="0" err="1">
                <a:solidFill>
                  <a:srgbClr val="7D067F"/>
                </a:solidFill>
                <a:latin typeface="Comfortaa Bold"/>
              </a:rPr>
              <a:t>toiminta</a:t>
            </a:r>
            <a:endParaRPr lang="en-US" sz="4405" dirty="0">
              <a:solidFill>
                <a:srgbClr val="7D067F"/>
              </a:solidFill>
              <a:latin typeface="Comforta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604</Words>
  <Application>Microsoft Office PowerPoint</Application>
  <PresentationFormat>Mukautettu</PresentationFormat>
  <Paragraphs>96</Paragraphs>
  <Slides>10</Slides>
  <Notes>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Comfortaa Bold</vt:lpstr>
      <vt:lpstr>Calibri</vt:lpstr>
      <vt:lpstr>Comforta bold</vt:lpstr>
      <vt:lpstr>Comfortaa Bold Bold</vt:lpstr>
      <vt:lpstr>Arial</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Tunne rintasi -ilta Martat ja rintaterveyden asialla korjattu</dc:title>
  <dc:creator>karolina</dc:creator>
  <cp:lastModifiedBy>Karolina Sivonen</cp:lastModifiedBy>
  <cp:revision>47</cp:revision>
  <dcterms:created xsi:type="dcterms:W3CDTF">2006-08-16T00:00:00Z</dcterms:created>
  <dcterms:modified xsi:type="dcterms:W3CDTF">2021-05-03T12:14:13Z</dcterms:modified>
  <dc:identifier>DAEYXNLOPeI</dc:identifier>
</cp:coreProperties>
</file>